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3.xml" ContentType="application/vnd.openxmlformats-officedocument.presentationml.notesSlide+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charts/chart5.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7.xml" ContentType="application/vnd.openxmlformats-officedocument.drawingml.chart+xml"/>
  <Override PartName="/ppt/charts/style5.xml" ContentType="application/vnd.ms-office.chartstyle+xml"/>
  <Override PartName="/ppt/charts/colors5.xml" ContentType="application/vnd.ms-office.chartcolorstyle+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73" r:id="rId5"/>
  </p:sldMasterIdLst>
  <p:notesMasterIdLst>
    <p:notesMasterId r:id="rId18"/>
  </p:notesMasterIdLst>
  <p:handoutMasterIdLst>
    <p:handoutMasterId r:id="rId19"/>
  </p:handoutMasterIdLst>
  <p:sldIdLst>
    <p:sldId id="274" r:id="rId6"/>
    <p:sldId id="269" r:id="rId7"/>
    <p:sldId id="270" r:id="rId8"/>
    <p:sldId id="257" r:id="rId9"/>
    <p:sldId id="259" r:id="rId10"/>
    <p:sldId id="256" r:id="rId11"/>
    <p:sldId id="266" r:id="rId12"/>
    <p:sldId id="260" r:id="rId13"/>
    <p:sldId id="272" r:id="rId14"/>
    <p:sldId id="261" r:id="rId15"/>
    <p:sldId id="275" r:id="rId16"/>
    <p:sldId id="276"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anda Davis" initials="AD" lastIdx="7" clrIdx="0">
    <p:extLst>
      <p:ext uri="{19B8F6BF-5375-455C-9EA6-DF929625EA0E}">
        <p15:presenceInfo xmlns:p15="http://schemas.microsoft.com/office/powerpoint/2012/main" userId="S::Amanda.Davis@ofcom.org.uk::b2b95b88-d5b4-4eb8-a89a-7431baea6297" providerId="AD"/>
      </p:ext>
    </p:extLst>
  </p:cmAuthor>
  <p:cmAuthor id="2" name="John William Carey" initials="JWC" lastIdx="24" clrIdx="1">
    <p:extLst>
      <p:ext uri="{19B8F6BF-5375-455C-9EA6-DF929625EA0E}">
        <p15:presenceInfo xmlns:p15="http://schemas.microsoft.com/office/powerpoint/2012/main" userId="S::JohnWilliam.Carey@ofcom.org.uk::e5012153-ee21-45b4-8820-9ec2a8635472" providerId="AD"/>
      </p:ext>
    </p:extLst>
  </p:cmAuthor>
  <p:cmAuthor id="3" name="Emily Herbert" initials="EH" lastIdx="5" clrIdx="2">
    <p:extLst>
      <p:ext uri="{19B8F6BF-5375-455C-9EA6-DF929625EA0E}">
        <p15:presenceInfo xmlns:p15="http://schemas.microsoft.com/office/powerpoint/2012/main" userId="S::Emily.Herbert@ofcom.org.uk::41b832b6-eb6f-42b3-9716-babd0db42651" providerId="AD"/>
      </p:ext>
    </p:extLst>
  </p:cmAuthor>
  <p:cmAuthor id="4" name="Deborah McCrudden" initials="DM" lastIdx="11" clrIdx="3">
    <p:extLst>
      <p:ext uri="{19B8F6BF-5375-455C-9EA6-DF929625EA0E}">
        <p15:presenceInfo xmlns:p15="http://schemas.microsoft.com/office/powerpoint/2012/main" userId="S::Deborah.McCrudden@ofcom.org.uk::aeb67da5-65ac-44f9-80cb-80d0e7c40f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50"/>
    <a:srgbClr val="363D1F"/>
    <a:srgbClr val="532A5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26" y="38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ableStyles" Target="tableStyle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handoutMaster" Target="handoutMasters/handoutMaster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3.xml"/><Relationship Id="rId1" Type="http://schemas.microsoft.com/office/2011/relationships/chartStyle" Target="style3.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4.xml"/><Relationship Id="rId1" Type="http://schemas.microsoft.com/office/2011/relationships/chartStyle" Target="style4.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5.xml"/><Relationship Id="rId1" Type="http://schemas.microsoft.com/office/2011/relationships/chartStyle" Target="style5.xml"/></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49397385442660829"/>
          <c:y val="2.4445426813363026E-2"/>
          <c:w val="0.49222454005340588"/>
          <c:h val="0.94149535464585765"/>
        </c:manualLayout>
      </c:layout>
      <c:barChart>
        <c:barDir val="bar"/>
        <c:grouping val="clustered"/>
        <c:varyColors val="0"/>
        <c:ser>
          <c:idx val="0"/>
          <c:order val="0"/>
          <c:tx>
            <c:strRef>
              <c:f>Sheet1!$B$1</c:f>
              <c:strCache>
                <c:ptCount val="1"/>
                <c:pt idx="0">
                  <c:v>Sianel Deledu</c:v>
                </c:pt>
              </c:strCache>
            </c:strRef>
          </c:tx>
          <c:spPr>
            <a:solidFill>
              <a:schemeClr val="bg2"/>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chemeClr val="tx2"/>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ITV WALES</c:v>
                </c:pt>
                <c:pt idx="2">
                  <c:v>Facebook</c:v>
                </c:pt>
                <c:pt idx="3">
                  <c:v>Gwefan/ap y BBC</c:v>
                </c:pt>
                <c:pt idx="4">
                  <c:v>Sianel BBC News</c:v>
                </c:pt>
                <c:pt idx="5">
                  <c:v>Sianel Sky News</c:v>
                </c:pt>
                <c:pt idx="6">
                  <c:v>Twitter</c:v>
                </c:pt>
                <c:pt idx="7">
                  <c:v>BBC Radio 2</c:v>
                </c:pt>
                <c:pt idx="8">
                  <c:v>Daily Mail/on Sunday (print neu wefan/ap)</c:v>
                </c:pt>
                <c:pt idx="9">
                  <c:v>The Guardian/Observer (print neu wefan/ap)</c:v>
                </c:pt>
                <c:pt idx="10">
                  <c:v>Channel 4</c:v>
                </c:pt>
                <c:pt idx="11">
                  <c:v>Instagram</c:v>
                </c:pt>
                <c:pt idx="12">
                  <c:v>Google (peiriant chwilio)</c:v>
                </c:pt>
                <c:pt idx="13">
                  <c:v>The Sun/on Sunday (print a’r wefan/ap)</c:v>
                </c:pt>
                <c:pt idx="14">
                  <c:v>BBC Two</c:v>
                </c:pt>
                <c:pt idx="15">
                  <c:v>BBC Radio 1</c:v>
                </c:pt>
                <c:pt idx="16">
                  <c:v>WhatsApp</c:v>
                </c:pt>
                <c:pt idx="17">
                  <c:v>Gwefan/ap Sky News</c:v>
                </c:pt>
                <c:pt idx="18">
                  <c:v>Gwefannau/apiau newyddion a leolir yng Nghymru (e.e. S4C, Western Mail)</c:v>
                </c:pt>
                <c:pt idx="19">
                  <c:v>BBC Radio Wales/Cymru</c:v>
                </c:pt>
              </c:strCache>
            </c:strRef>
          </c:cat>
          <c:val>
            <c:numRef>
              <c:f>Sheet1!$B$2:$B$21</c:f>
              <c:numCache>
                <c:formatCode>0%</c:formatCode>
                <c:ptCount val="20"/>
                <c:pt idx="0">
                  <c:v>0.56999999999999995</c:v>
                </c:pt>
                <c:pt idx="1">
                  <c:v>0.38</c:v>
                </c:pt>
                <c:pt idx="4">
                  <c:v>0.26</c:v>
                </c:pt>
                <c:pt idx="5">
                  <c:v>0.26</c:v>
                </c:pt>
                <c:pt idx="10">
                  <c:v>0.16</c:v>
                </c:pt>
                <c:pt idx="14">
                  <c:v>0.12</c:v>
                </c:pt>
              </c:numCache>
            </c:numRef>
          </c:val>
          <c:extLst>
            <c:ext xmlns:c16="http://schemas.microsoft.com/office/drawing/2014/chart" uri="{C3380CC4-5D6E-409C-BE32-E72D297353CC}">
              <c16:uniqueId val="{00000000-C65E-4562-B8D8-2C44AC73CB72}"/>
            </c:ext>
          </c:extLst>
        </c:ser>
        <c:ser>
          <c:idx val="1"/>
          <c:order val="1"/>
          <c:tx>
            <c:strRef>
              <c:f>Sheet1!$C$1</c:f>
              <c:strCache>
                <c:ptCount val="1"/>
                <c:pt idx="0">
                  <c:v>Papur Newydd</c:v>
                </c:pt>
              </c:strCache>
            </c:strRef>
          </c:tx>
          <c:spPr>
            <a:solidFill>
              <a:schemeClr val="accent1">
                <a:lumMod val="50000"/>
              </a:schemeClr>
            </a:solidFill>
            <a:ln>
              <a:solidFill>
                <a:schemeClr val="bg1"/>
              </a:solidFill>
            </a:ln>
            <a:effectLst/>
          </c:spPr>
          <c:invertIfNegative val="0"/>
          <c:dLbls>
            <c:numFmt formatCode="0%" sourceLinked="0"/>
            <c:spPr>
              <a:noFill/>
              <a:ln>
                <a:noFill/>
              </a:ln>
              <a:effectLst/>
            </c:spPr>
            <c:txPr>
              <a:bodyPr rot="0" spcFirstLastPara="1" vertOverflow="ellipsis" vert="horz" wrap="square" anchor="ctr" anchorCtr="1"/>
              <a:lstStyle/>
              <a:p>
                <a:pPr>
                  <a:defRPr sz="1000" b="0" i="0" u="none" strike="noStrike" kern="1200" baseline="0">
                    <a:solidFill>
                      <a:schemeClr val="accent1">
                        <a:lumMod val="50000"/>
                      </a:schemeClr>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ITV WALES</c:v>
                </c:pt>
                <c:pt idx="2">
                  <c:v>Facebook</c:v>
                </c:pt>
                <c:pt idx="3">
                  <c:v>Gwefan/ap y BBC</c:v>
                </c:pt>
                <c:pt idx="4">
                  <c:v>Sianel BBC News</c:v>
                </c:pt>
                <c:pt idx="5">
                  <c:v>Sianel Sky News</c:v>
                </c:pt>
                <c:pt idx="6">
                  <c:v>Twitter</c:v>
                </c:pt>
                <c:pt idx="7">
                  <c:v>BBC Radio 2</c:v>
                </c:pt>
                <c:pt idx="8">
                  <c:v>Daily Mail/on Sunday (print neu wefan/ap)</c:v>
                </c:pt>
                <c:pt idx="9">
                  <c:v>The Guardian/Observer (print neu wefan/ap)</c:v>
                </c:pt>
                <c:pt idx="10">
                  <c:v>Channel 4</c:v>
                </c:pt>
                <c:pt idx="11">
                  <c:v>Instagram</c:v>
                </c:pt>
                <c:pt idx="12">
                  <c:v>Google (peiriant chwilio)</c:v>
                </c:pt>
                <c:pt idx="13">
                  <c:v>The Sun/on Sunday (print a’r wefan/ap)</c:v>
                </c:pt>
                <c:pt idx="14">
                  <c:v>BBC Two</c:v>
                </c:pt>
                <c:pt idx="15">
                  <c:v>BBC Radio 1</c:v>
                </c:pt>
                <c:pt idx="16">
                  <c:v>WhatsApp</c:v>
                </c:pt>
                <c:pt idx="17">
                  <c:v>Gwefan/ap Sky News</c:v>
                </c:pt>
                <c:pt idx="18">
                  <c:v>Gwefannau/apiau newyddion a leolir yng Nghymru (e.e. S4C, Western Mail)</c:v>
                </c:pt>
                <c:pt idx="19">
                  <c:v>BBC Radio Wales/Cymru</c:v>
                </c:pt>
              </c:strCache>
            </c:strRef>
          </c:cat>
          <c:val>
            <c:numRef>
              <c:f>Sheet1!$C$2:$C$21</c:f>
              <c:numCache>
                <c:formatCode>General</c:formatCode>
                <c:ptCount val="20"/>
                <c:pt idx="8" formatCode="0%">
                  <c:v>0.18</c:v>
                </c:pt>
                <c:pt idx="9" formatCode="0%">
                  <c:v>0.17</c:v>
                </c:pt>
                <c:pt idx="13" formatCode="0%">
                  <c:v>0.13</c:v>
                </c:pt>
                <c:pt idx="18" formatCode="0%">
                  <c:v>0.1</c:v>
                </c:pt>
              </c:numCache>
            </c:numRef>
          </c:val>
          <c:extLst>
            <c:ext xmlns:c16="http://schemas.microsoft.com/office/drawing/2014/chart" uri="{C3380CC4-5D6E-409C-BE32-E72D297353CC}">
              <c16:uniqueId val="{00000001-C65E-4562-B8D8-2C44AC73CB72}"/>
            </c:ext>
          </c:extLst>
        </c:ser>
        <c:ser>
          <c:idx val="2"/>
          <c:order val="2"/>
          <c:tx>
            <c:strRef>
              <c:f>Sheet1!$D$1</c:f>
              <c:strCache>
                <c:ptCount val="1"/>
                <c:pt idx="0">
                  <c:v>Gorsaf radio</c:v>
                </c:pt>
              </c:strCache>
            </c:strRef>
          </c:tx>
          <c:spPr>
            <a:solidFill>
              <a:schemeClr val="accent2"/>
            </a:solidFill>
            <a:ln>
              <a:solidFill>
                <a:schemeClr val="bg1"/>
              </a:solidFill>
            </a:ln>
            <a:effectLst/>
          </c:spPr>
          <c:invertIfNegative val="0"/>
          <c:dLbls>
            <c:spPr>
              <a:noFill/>
              <a:ln>
                <a:noFill/>
              </a:ln>
              <a:effectLst/>
            </c:spPr>
            <c:txPr>
              <a:bodyPr/>
              <a:lstStyle/>
              <a:p>
                <a:pPr>
                  <a:defRPr>
                    <a:solidFill>
                      <a:schemeClr val="accent2"/>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ITV WALES</c:v>
                </c:pt>
                <c:pt idx="2">
                  <c:v>Facebook</c:v>
                </c:pt>
                <c:pt idx="3">
                  <c:v>Gwefan/ap y BBC</c:v>
                </c:pt>
                <c:pt idx="4">
                  <c:v>Sianel BBC News</c:v>
                </c:pt>
                <c:pt idx="5">
                  <c:v>Sianel Sky News</c:v>
                </c:pt>
                <c:pt idx="6">
                  <c:v>Twitter</c:v>
                </c:pt>
                <c:pt idx="7">
                  <c:v>BBC Radio 2</c:v>
                </c:pt>
                <c:pt idx="8">
                  <c:v>Daily Mail/on Sunday (print neu wefan/ap)</c:v>
                </c:pt>
                <c:pt idx="9">
                  <c:v>The Guardian/Observer (print neu wefan/ap)</c:v>
                </c:pt>
                <c:pt idx="10">
                  <c:v>Channel 4</c:v>
                </c:pt>
                <c:pt idx="11">
                  <c:v>Instagram</c:v>
                </c:pt>
                <c:pt idx="12">
                  <c:v>Google (peiriant chwilio)</c:v>
                </c:pt>
                <c:pt idx="13">
                  <c:v>The Sun/on Sunday (print a’r wefan/ap)</c:v>
                </c:pt>
                <c:pt idx="14">
                  <c:v>BBC Two</c:v>
                </c:pt>
                <c:pt idx="15">
                  <c:v>BBC Radio 1</c:v>
                </c:pt>
                <c:pt idx="16">
                  <c:v>WhatsApp</c:v>
                </c:pt>
                <c:pt idx="17">
                  <c:v>Gwefan/ap Sky News</c:v>
                </c:pt>
                <c:pt idx="18">
                  <c:v>Gwefannau/apiau newyddion a leolir yng Nghymru (e.e. S4C, Western Mail)</c:v>
                </c:pt>
                <c:pt idx="19">
                  <c:v>BBC Radio Wales/Cymru</c:v>
                </c:pt>
              </c:strCache>
            </c:strRef>
          </c:cat>
          <c:val>
            <c:numRef>
              <c:f>Sheet1!$D$2:$D$21</c:f>
              <c:numCache>
                <c:formatCode>General</c:formatCode>
                <c:ptCount val="20"/>
                <c:pt idx="7" formatCode="0%">
                  <c:v>0.18</c:v>
                </c:pt>
                <c:pt idx="15" formatCode="0%">
                  <c:v>0.12</c:v>
                </c:pt>
                <c:pt idx="19" formatCode="0%">
                  <c:v>0.1</c:v>
                </c:pt>
              </c:numCache>
            </c:numRef>
          </c:val>
          <c:extLst>
            <c:ext xmlns:c16="http://schemas.microsoft.com/office/drawing/2014/chart" uri="{C3380CC4-5D6E-409C-BE32-E72D297353CC}">
              <c16:uniqueId val="{00000002-C65E-4562-B8D8-2C44AC73CB72}"/>
            </c:ext>
          </c:extLst>
        </c:ser>
        <c:ser>
          <c:idx val="3"/>
          <c:order val="3"/>
          <c:tx>
            <c:strRef>
              <c:f>Sheet1!$E$1</c:f>
              <c:strCache>
                <c:ptCount val="1"/>
                <c:pt idx="0">
                  <c:v>Cyfryngau cymdeithasol</c:v>
                </c:pt>
              </c:strCache>
            </c:strRef>
          </c:tx>
          <c:spPr>
            <a:solidFill>
              <a:schemeClr val="accent4"/>
            </a:solidFill>
            <a:ln>
              <a:solidFill>
                <a:schemeClr val="bg1"/>
              </a:solidFill>
            </a:ln>
          </c:spPr>
          <c:invertIfNegative val="0"/>
          <c:dLbls>
            <c:spPr>
              <a:noFill/>
              <a:ln>
                <a:noFill/>
              </a:ln>
              <a:effectLst/>
            </c:spPr>
            <c:txPr>
              <a:bodyPr/>
              <a:lstStyle/>
              <a:p>
                <a:pPr>
                  <a:defRPr>
                    <a:solidFill>
                      <a:schemeClr val="accent4"/>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ITV WALES</c:v>
                </c:pt>
                <c:pt idx="2">
                  <c:v>Facebook</c:v>
                </c:pt>
                <c:pt idx="3">
                  <c:v>Gwefan/ap y BBC</c:v>
                </c:pt>
                <c:pt idx="4">
                  <c:v>Sianel BBC News</c:v>
                </c:pt>
                <c:pt idx="5">
                  <c:v>Sianel Sky News</c:v>
                </c:pt>
                <c:pt idx="6">
                  <c:v>Twitter</c:v>
                </c:pt>
                <c:pt idx="7">
                  <c:v>BBC Radio 2</c:v>
                </c:pt>
                <c:pt idx="8">
                  <c:v>Daily Mail/on Sunday (print neu wefan/ap)</c:v>
                </c:pt>
                <c:pt idx="9">
                  <c:v>The Guardian/Observer (print neu wefan/ap)</c:v>
                </c:pt>
                <c:pt idx="10">
                  <c:v>Channel 4</c:v>
                </c:pt>
                <c:pt idx="11">
                  <c:v>Instagram</c:v>
                </c:pt>
                <c:pt idx="12">
                  <c:v>Google (peiriant chwilio)</c:v>
                </c:pt>
                <c:pt idx="13">
                  <c:v>The Sun/on Sunday (print a’r wefan/ap)</c:v>
                </c:pt>
                <c:pt idx="14">
                  <c:v>BBC Two</c:v>
                </c:pt>
                <c:pt idx="15">
                  <c:v>BBC Radio 1</c:v>
                </c:pt>
                <c:pt idx="16">
                  <c:v>WhatsApp</c:v>
                </c:pt>
                <c:pt idx="17">
                  <c:v>Gwefan/ap Sky News</c:v>
                </c:pt>
                <c:pt idx="18">
                  <c:v>Gwefannau/apiau newyddion a leolir yng Nghymru (e.e. S4C, Western Mail)</c:v>
                </c:pt>
                <c:pt idx="19">
                  <c:v>BBC Radio Wales/Cymru</c:v>
                </c:pt>
              </c:strCache>
            </c:strRef>
          </c:cat>
          <c:val>
            <c:numRef>
              <c:f>Sheet1!$E$2:$E$21</c:f>
              <c:numCache>
                <c:formatCode>General</c:formatCode>
                <c:ptCount val="20"/>
                <c:pt idx="2" formatCode="0%">
                  <c:v>0.34</c:v>
                </c:pt>
                <c:pt idx="6" formatCode="0%">
                  <c:v>0.25</c:v>
                </c:pt>
                <c:pt idx="11" formatCode="0%">
                  <c:v>0.14000000000000001</c:v>
                </c:pt>
                <c:pt idx="16" formatCode="0%">
                  <c:v>0.11</c:v>
                </c:pt>
              </c:numCache>
            </c:numRef>
          </c:val>
          <c:extLst>
            <c:ext xmlns:c16="http://schemas.microsoft.com/office/drawing/2014/chart" uri="{C3380CC4-5D6E-409C-BE32-E72D297353CC}">
              <c16:uniqueId val="{00000003-C65E-4562-B8D8-2C44AC73CB72}"/>
            </c:ext>
          </c:extLst>
        </c:ser>
        <c:ser>
          <c:idx val="4"/>
          <c:order val="4"/>
          <c:tx>
            <c:strRef>
              <c:f>Sheet1!$F$1</c:f>
              <c:strCache>
                <c:ptCount val="1"/>
                <c:pt idx="0">
                  <c:v>Ffynhonnell arall ar y rhyngrwyd</c:v>
                </c:pt>
              </c:strCache>
            </c:strRef>
          </c:tx>
          <c:spPr>
            <a:solidFill>
              <a:schemeClr val="accent5"/>
            </a:solidFill>
            <a:ln>
              <a:solidFill>
                <a:schemeClr val="bg1"/>
              </a:solidFill>
            </a:ln>
          </c:spPr>
          <c:invertIfNegative val="0"/>
          <c:dLbls>
            <c:spPr>
              <a:noFill/>
              <a:ln>
                <a:noFill/>
              </a:ln>
              <a:effectLst/>
            </c:spPr>
            <c:txPr>
              <a:bodyPr/>
              <a:lstStyle/>
              <a:p>
                <a:pPr>
                  <a:defRPr>
                    <a:solidFill>
                      <a:schemeClr val="accent5">
                        <a:lumMod val="75000"/>
                      </a:schemeClr>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Sheet1!$A$2:$A$21</c:f>
              <c:strCache>
                <c:ptCount val="20"/>
                <c:pt idx="0">
                  <c:v>BBC One</c:v>
                </c:pt>
                <c:pt idx="1">
                  <c:v>ITV WALES</c:v>
                </c:pt>
                <c:pt idx="2">
                  <c:v>Facebook</c:v>
                </c:pt>
                <c:pt idx="3">
                  <c:v>Gwefan/ap y BBC</c:v>
                </c:pt>
                <c:pt idx="4">
                  <c:v>Sianel BBC News</c:v>
                </c:pt>
                <c:pt idx="5">
                  <c:v>Sianel Sky News</c:v>
                </c:pt>
                <c:pt idx="6">
                  <c:v>Twitter</c:v>
                </c:pt>
                <c:pt idx="7">
                  <c:v>BBC Radio 2</c:v>
                </c:pt>
                <c:pt idx="8">
                  <c:v>Daily Mail/on Sunday (print neu wefan/ap)</c:v>
                </c:pt>
                <c:pt idx="9">
                  <c:v>The Guardian/Observer (print neu wefan/ap)</c:v>
                </c:pt>
                <c:pt idx="10">
                  <c:v>Channel 4</c:v>
                </c:pt>
                <c:pt idx="11">
                  <c:v>Instagram</c:v>
                </c:pt>
                <c:pt idx="12">
                  <c:v>Google (peiriant chwilio)</c:v>
                </c:pt>
                <c:pt idx="13">
                  <c:v>The Sun/on Sunday (print a’r wefan/ap)</c:v>
                </c:pt>
                <c:pt idx="14">
                  <c:v>BBC Two</c:v>
                </c:pt>
                <c:pt idx="15">
                  <c:v>BBC Radio 1</c:v>
                </c:pt>
                <c:pt idx="16">
                  <c:v>WhatsApp</c:v>
                </c:pt>
                <c:pt idx="17">
                  <c:v>Gwefan/ap Sky News</c:v>
                </c:pt>
                <c:pt idx="18">
                  <c:v>Gwefannau/apiau newyddion a leolir yng Nghymru (e.e. S4C, Western Mail)</c:v>
                </c:pt>
                <c:pt idx="19">
                  <c:v>BBC Radio Wales/Cymru</c:v>
                </c:pt>
              </c:strCache>
            </c:strRef>
          </c:cat>
          <c:val>
            <c:numRef>
              <c:f>Sheet1!$F$2:$F$21</c:f>
              <c:numCache>
                <c:formatCode>General</c:formatCode>
                <c:ptCount val="20"/>
                <c:pt idx="3" formatCode="0%">
                  <c:v>0.31</c:v>
                </c:pt>
                <c:pt idx="12" formatCode="0%">
                  <c:v>0.14000000000000001</c:v>
                </c:pt>
                <c:pt idx="17" formatCode="0%">
                  <c:v>0.11</c:v>
                </c:pt>
              </c:numCache>
            </c:numRef>
          </c:val>
          <c:extLst>
            <c:ext xmlns:c16="http://schemas.microsoft.com/office/drawing/2014/chart" uri="{C3380CC4-5D6E-409C-BE32-E72D297353CC}">
              <c16:uniqueId val="{00000004-C65E-4562-B8D8-2C44AC73CB72}"/>
            </c:ext>
          </c:extLst>
        </c:ser>
        <c:dLbls>
          <c:showLegendKey val="0"/>
          <c:showVal val="0"/>
          <c:showCatName val="0"/>
          <c:showSerName val="0"/>
          <c:showPercent val="0"/>
          <c:showBubbleSize val="0"/>
        </c:dLbls>
        <c:gapWidth val="40"/>
        <c:overlap val="100"/>
        <c:axId val="112388240"/>
        <c:axId val="112384976"/>
      </c:barChart>
      <c:catAx>
        <c:axId val="112388240"/>
        <c:scaling>
          <c:orientation val="maxMin"/>
        </c:scaling>
        <c:delete val="0"/>
        <c:axPos val="l"/>
        <c:majorGridlines/>
        <c:numFmt formatCode="General" sourceLinked="0"/>
        <c:majorTickMark val="out"/>
        <c:minorTickMark val="none"/>
        <c:tickLblPos val="nextTo"/>
        <c:spPr>
          <a:noFill/>
          <a:ln w="9525" cap="flat" cmpd="sng" algn="ctr">
            <a:noFill/>
            <a:prstDash val="solid"/>
            <a:round/>
          </a:ln>
          <a:effectLst/>
        </c:spPr>
        <c:txPr>
          <a:bodyPr rot="0" spcFirstLastPara="1" vertOverflow="ellipsis" wrap="square" anchor="ctr" anchorCtr="1"/>
          <a:lstStyle/>
          <a:p>
            <a:pPr>
              <a:defRPr sz="1200" b="0" i="0" u="none" strike="noStrike" kern="1200" baseline="0">
                <a:solidFill>
                  <a:schemeClr val="tx1"/>
                </a:solidFill>
                <a:latin typeface="Calibri"/>
                <a:ea typeface="Calibri"/>
                <a:cs typeface="Calibri"/>
              </a:defRPr>
            </a:pPr>
            <a:endParaRPr lang="en-US"/>
          </a:p>
        </c:txPr>
        <c:crossAx val="112384976"/>
        <c:crosses val="autoZero"/>
        <c:auto val="1"/>
        <c:lblAlgn val="ctr"/>
        <c:lblOffset val="100"/>
        <c:noMultiLvlLbl val="0"/>
      </c:catAx>
      <c:valAx>
        <c:axId val="112384976"/>
        <c:scaling>
          <c:orientation val="minMax"/>
          <c:max val="0.70000000000000062"/>
          <c:min val="0"/>
        </c:scaling>
        <c:delete val="1"/>
        <c:axPos val="t"/>
        <c:numFmt formatCode="0%" sourceLinked="1"/>
        <c:majorTickMark val="out"/>
        <c:minorTickMark val="none"/>
        <c:tickLblPos val="none"/>
        <c:crossAx val="112388240"/>
        <c:crosses val="autoZero"/>
        <c:crossBetween val="between"/>
        <c:majorUnit val="0.05"/>
      </c:valAx>
      <c:spPr>
        <a:noFill/>
        <a:ln>
          <a:noFill/>
        </a:ln>
        <a:effectLst/>
      </c:spPr>
    </c:plotArea>
    <c:legend>
      <c:legendPos val="b"/>
      <c:layout>
        <c:manualLayout>
          <c:xMode val="edge"/>
          <c:yMode val="edge"/>
          <c:x val="0.42328678596435793"/>
          <c:y val="0.62489531821890099"/>
          <c:w val="0"/>
          <c:h val="5.6071680592203722E-2"/>
        </c:manualLayout>
      </c:layout>
      <c:overlay val="0"/>
      <c:spPr>
        <a:noFill/>
        <a:ln>
          <a:noFill/>
        </a:ln>
        <a:effectLst/>
      </c:spPr>
      <c:txPr>
        <a:bodyPr rot="0" spcFirstLastPara="1" vertOverflow="ellipsis" vert="horz" wrap="square" anchor="ctr" anchorCtr="1"/>
        <a:lstStyle/>
        <a:p>
          <a:pPr>
            <a:defRPr sz="1100" b="0" i="0" u="none" strike="noStrike" kern="1200" baseline="0">
              <a:solidFill>
                <a:srgbClr val="38393A"/>
              </a:solidFill>
              <a:latin typeface="Calibri"/>
              <a:ea typeface="Calibri"/>
              <a:cs typeface="Calibri"/>
            </a:defRPr>
          </a:pPr>
          <a:endParaRPr lang="en-US"/>
        </a:p>
      </c:txPr>
    </c:legend>
    <c:plotVisOnly val="1"/>
    <c:dispBlanksAs val="gap"/>
    <c:showDLblsOverMax val="0"/>
  </c:chart>
  <c:spPr>
    <a:noFill/>
    <a:ln w="9525" cap="flat" cmpd="sng" algn="ctr">
      <a:noFill/>
      <a:prstDash val="solid"/>
    </a:ln>
    <a:effectLst/>
  </c:spPr>
  <c:txPr>
    <a:bodyPr/>
    <a:lstStyle/>
    <a:p>
      <a:pPr>
        <a:defRPr sz="1000" b="0">
          <a:solidFill>
            <a:srgbClr val="38393A"/>
          </a:solidFill>
          <a:latin typeface="Calibri"/>
          <a:ea typeface="Calibri"/>
          <a:cs typeface="Calibri"/>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903776480675639E-2"/>
          <c:y val="4.7024680884873257E-2"/>
          <c:w val="0.85977660242776821"/>
          <c:h val="0.6778903757026068"/>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Sheet1!$A$2:$A$14</c:f>
              <c:strCache>
                <c:ptCount val="13"/>
                <c:pt idx="0">
                  <c:v>BBC One </c:v>
                </c:pt>
                <c:pt idx="1">
                  <c:v>ITV Wales</c:v>
                </c:pt>
                <c:pt idx="2">
                  <c:v>Sianel Sky News</c:v>
                </c:pt>
                <c:pt idx="3">
                  <c:v>Sianel BBC News</c:v>
                </c:pt>
                <c:pt idx="4">
                  <c:v>Channel 4</c:v>
                </c:pt>
                <c:pt idx="5">
                  <c:v>BBC Two</c:v>
                </c:pt>
                <c:pt idx="6">
                  <c:v>Channel 5</c:v>
                </c:pt>
                <c:pt idx="7">
                  <c:v>CNN</c:v>
                </c:pt>
                <c:pt idx="8">
                  <c:v>S4C</c:v>
                </c:pt>
                <c:pt idx="9">
                  <c:v>BBC Four</c:v>
                </c:pt>
                <c:pt idx="10">
                  <c:v>BBC Parliament </c:v>
                </c:pt>
                <c:pt idx="11">
                  <c:v>Al Jazeera (fersiwn Saesneg)</c:v>
                </c:pt>
                <c:pt idx="12">
                  <c:v>Euronews</c:v>
                </c:pt>
              </c:strCache>
            </c:strRef>
          </c:cat>
          <c:val>
            <c:numRef>
              <c:f>Sheet1!$D$2:$D$14</c:f>
              <c:numCache>
                <c:formatCode>0%</c:formatCode>
                <c:ptCount val="13"/>
                <c:pt idx="0">
                  <c:v>0.56999999999999995</c:v>
                </c:pt>
                <c:pt idx="1">
                  <c:v>0.38</c:v>
                </c:pt>
                <c:pt idx="2">
                  <c:v>0.26</c:v>
                </c:pt>
                <c:pt idx="3">
                  <c:v>0.26</c:v>
                </c:pt>
                <c:pt idx="4">
                  <c:v>0.16</c:v>
                </c:pt>
                <c:pt idx="5">
                  <c:v>0.12</c:v>
                </c:pt>
                <c:pt idx="6">
                  <c:v>0.09</c:v>
                </c:pt>
                <c:pt idx="7">
                  <c:v>7.0000000000000007E-2</c:v>
                </c:pt>
                <c:pt idx="8">
                  <c:v>0.06</c:v>
                </c:pt>
                <c:pt idx="9">
                  <c:v>0.05</c:v>
                </c:pt>
                <c:pt idx="10">
                  <c:v>0.04</c:v>
                </c:pt>
                <c:pt idx="11">
                  <c:v>0.03</c:v>
                </c:pt>
                <c:pt idx="12">
                  <c:v>0.03</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8824456980605236E-2"/>
          <c:y val="2.2043505258664185E-2"/>
          <c:w val="0.96117556594488185"/>
          <c:h val="0.77992936701983151"/>
        </c:manualLayout>
      </c:layout>
      <c:barChart>
        <c:barDir val="col"/>
        <c:grouping val="clustered"/>
        <c:varyColors val="0"/>
        <c:ser>
          <c:idx val="0"/>
          <c:order val="0"/>
          <c:tx>
            <c:strRef>
              <c:f>Sheet1!$C$1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Facebook</c:v>
                </c:pt>
                <c:pt idx="1">
                  <c:v>Twitter</c:v>
                </c:pt>
                <c:pt idx="2">
                  <c:v>Instagram</c:v>
                </c:pt>
                <c:pt idx="3">
                  <c:v>WhatsApp</c:v>
                </c:pt>
                <c:pt idx="4">
                  <c:v>Snapchat</c:v>
                </c:pt>
                <c:pt idx="5">
                  <c:v>LinkedIn</c:v>
                </c:pt>
                <c:pt idx="6">
                  <c:v>TikTok</c:v>
                </c:pt>
                <c:pt idx="7">
                  <c:v>Reddit</c:v>
                </c:pt>
                <c:pt idx="8">
                  <c:v>Twitch</c:v>
                </c:pt>
              </c:strCache>
            </c:strRef>
          </c:cat>
          <c:val>
            <c:numRef>
              <c:f>Sheet1!$C$2:$C$10</c:f>
              <c:numCache>
                <c:formatCode>0%</c:formatCode>
                <c:ptCount val="9"/>
                <c:pt idx="0">
                  <c:v>0.34</c:v>
                </c:pt>
                <c:pt idx="1">
                  <c:v>0.25</c:v>
                </c:pt>
                <c:pt idx="2">
                  <c:v>0.14000000000000001</c:v>
                </c:pt>
                <c:pt idx="3">
                  <c:v>0.11</c:v>
                </c:pt>
                <c:pt idx="4">
                  <c:v>0.04</c:v>
                </c:pt>
                <c:pt idx="5">
                  <c:v>0.04</c:v>
                </c:pt>
                <c:pt idx="6">
                  <c:v>0.04</c:v>
                </c:pt>
                <c:pt idx="7">
                  <c:v>0.03</c:v>
                </c:pt>
                <c:pt idx="8">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810715674960391E-2"/>
          <c:y val="0.17234066054976474"/>
          <c:w val="0.92097074959046688"/>
          <c:h val="0.39523881361672575"/>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dLbl>
              <c:idx val="0"/>
              <c:numFmt formatCode="0%" sourceLinked="0"/>
              <c:spPr>
                <a:noFill/>
                <a:ln>
                  <a:noFill/>
                </a:ln>
                <a:effectLst/>
              </c:spPr>
              <c:txPr>
                <a:bodyPr rot="0" spcFirstLastPara="1" vertOverflow="ellipsis" vert="horz" wrap="square" lIns="38100" tIns="19050" rIns="38100" bIns="19050" anchor="ctr" anchorCtr="1">
                  <a:no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ext>
                <c:ext xmlns:c16="http://schemas.microsoft.com/office/drawing/2014/chart" uri="{C3380CC4-5D6E-409C-BE32-E72D297353CC}">
                  <c16:uniqueId val="{00000001-31C6-46F1-B1A3-179FDAECCE81}"/>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Sheet1!$A$2:$A$29</c:f>
              <c:strCache>
                <c:ptCount val="28"/>
                <c:pt idx="0">
                  <c:v>Gwefan neu ap y BBC</c:v>
                </c:pt>
                <c:pt idx="1">
                  <c:v>Gwefan neu ap Guardian/Observer</c:v>
                </c:pt>
                <c:pt idx="2">
                  <c:v>Google (peiriant chwilio)</c:v>
                </c:pt>
                <c:pt idx="3">
                  <c:v>Gwefan neu ap Sky News</c:v>
                </c:pt>
                <c:pt idx="4">
                  <c:v>Unrhyw wefan neu ap newyddion yng Nghymru </c:v>
                </c:pt>
                <c:pt idx="5">
                  <c:v>Gwefan neu ap The Daily Mail</c:v>
                </c:pt>
                <c:pt idx="6">
                  <c:v>Google News </c:v>
                </c:pt>
                <c:pt idx="7">
                  <c:v>Wales Online/Western Mail</c:v>
                </c:pt>
                <c:pt idx="8">
                  <c:v>Gwefan neu ap The Independent</c:v>
                </c:pt>
                <c:pt idx="9">
                  <c:v>Gwefan neu ap ITV neu ITN</c:v>
                </c:pt>
                <c:pt idx="10">
                  <c:v>Gwefan neu ap BuzzFeed</c:v>
                </c:pt>
                <c:pt idx="11">
                  <c:v>Gwefan neu ap MSN</c:v>
                </c:pt>
                <c:pt idx="12">
                  <c:v>Gwefan neu ap Huffington Post</c:v>
                </c:pt>
                <c:pt idx="13">
                  <c:v>Gwefan neu ap YouTube</c:v>
                </c:pt>
                <c:pt idx="14">
                  <c:v>Gwefan neu ap The Sun</c:v>
                </c:pt>
                <c:pt idx="15">
                  <c:v>Gwefan neu ap LAD Bible</c:v>
                </c:pt>
                <c:pt idx="16">
                  <c:v>Gwefan neu ap The Daily Mirror</c:v>
                </c:pt>
                <c:pt idx="17">
                  <c:v>Gwefan neu ap CNN</c:v>
                </c:pt>
                <c:pt idx="18">
                  <c:v>Gwefan neu ap The Times/Sunday Times</c:v>
                </c:pt>
                <c:pt idx="19">
                  <c:v>Gwefan neu ap The Metro</c:v>
                </c:pt>
                <c:pt idx="20">
                  <c:v>Gwefan neu ap The Daily Post</c:v>
                </c:pt>
                <c:pt idx="21">
                  <c:v>Gwefan neu ap Yahoo news</c:v>
                </c:pt>
                <c:pt idx="22">
                  <c:v>Daily Post/North Wales Live</c:v>
                </c:pt>
                <c:pt idx="23">
                  <c:v>Gwefan neu ap Channel 4</c:v>
                </c:pt>
                <c:pt idx="24">
                  <c:v>Gwefan neu ap The Telegraph</c:v>
                </c:pt>
                <c:pt idx="25">
                  <c:v>Gwefan neu ap The Washington Post</c:v>
                </c:pt>
                <c:pt idx="26">
                  <c:v>Gwefan/ap unrhyw bapur newydd lleol</c:v>
                </c:pt>
                <c:pt idx="27">
                  <c:v>Ap newyddion Samsung wedi’i lwytho’n barod (Upday)</c:v>
                </c:pt>
              </c:strCache>
            </c:strRef>
          </c:cat>
          <c:val>
            <c:numRef>
              <c:f>Sheet1!$D$2:$D$29</c:f>
              <c:numCache>
                <c:formatCode>0%</c:formatCode>
                <c:ptCount val="28"/>
                <c:pt idx="0">
                  <c:v>0.31</c:v>
                </c:pt>
                <c:pt idx="1">
                  <c:v>0.15</c:v>
                </c:pt>
                <c:pt idx="2">
                  <c:v>0.14000000000000001</c:v>
                </c:pt>
                <c:pt idx="3">
                  <c:v>0.11</c:v>
                </c:pt>
                <c:pt idx="4">
                  <c:v>0.1</c:v>
                </c:pt>
                <c:pt idx="5">
                  <c:v>0.09</c:v>
                </c:pt>
                <c:pt idx="6">
                  <c:v>0.08</c:v>
                </c:pt>
                <c:pt idx="7">
                  <c:v>0.08</c:v>
                </c:pt>
                <c:pt idx="8">
                  <c:v>7.0000000000000007E-2</c:v>
                </c:pt>
                <c:pt idx="9">
                  <c:v>0.06</c:v>
                </c:pt>
                <c:pt idx="10">
                  <c:v>0.06</c:v>
                </c:pt>
                <c:pt idx="11">
                  <c:v>0.05</c:v>
                </c:pt>
                <c:pt idx="12">
                  <c:v>0.05</c:v>
                </c:pt>
                <c:pt idx="13">
                  <c:v>0.04</c:v>
                </c:pt>
                <c:pt idx="14">
                  <c:v>0.04</c:v>
                </c:pt>
                <c:pt idx="15">
                  <c:v>0.04</c:v>
                </c:pt>
                <c:pt idx="16">
                  <c:v>0.04</c:v>
                </c:pt>
                <c:pt idx="17">
                  <c:v>0.03</c:v>
                </c:pt>
                <c:pt idx="18">
                  <c:v>0.03</c:v>
                </c:pt>
                <c:pt idx="19">
                  <c:v>0.03</c:v>
                </c:pt>
                <c:pt idx="20">
                  <c:v>0.03</c:v>
                </c:pt>
                <c:pt idx="21">
                  <c:v>0.03</c:v>
                </c:pt>
                <c:pt idx="22">
                  <c:v>0.02</c:v>
                </c:pt>
                <c:pt idx="23">
                  <c:v>0.02</c:v>
                </c:pt>
                <c:pt idx="24">
                  <c:v>0.02</c:v>
                </c:pt>
                <c:pt idx="25">
                  <c:v>0.02</c:v>
                </c:pt>
                <c:pt idx="26">
                  <c:v>0.02</c:v>
                </c:pt>
                <c:pt idx="27">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9685808225844145E-2"/>
          <c:y val="6.7669557813149802E-4"/>
          <c:w val="0.96117556594488185"/>
          <c:h val="0.83421416124914838"/>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dLbl>
              <c:idx val="18"/>
              <c:delete val="1"/>
              <c:extLst>
                <c:ext xmlns:c15="http://schemas.microsoft.com/office/drawing/2012/chart" uri="{CE6537A1-D6FC-4f65-9D91-7224C49458BB}"/>
                <c:ext xmlns:c16="http://schemas.microsoft.com/office/drawing/2014/chart" uri="{C3380CC4-5D6E-409C-BE32-E72D297353CC}">
                  <c16:uniqueId val="{00000000-44A1-4E3D-9F95-B78B22F24BBD}"/>
                </c:ext>
              </c:extLst>
            </c:dLbl>
            <c:dLbl>
              <c:idx val="19"/>
              <c:delete val="1"/>
              <c:extLst>
                <c:ext xmlns:c15="http://schemas.microsoft.com/office/drawing/2012/chart" uri="{CE6537A1-D6FC-4f65-9D91-7224C49458BB}"/>
                <c:ext xmlns:c16="http://schemas.microsoft.com/office/drawing/2014/chart" uri="{C3380CC4-5D6E-409C-BE32-E72D297353CC}">
                  <c16:uniqueId val="{00000001-44A1-4E3D-9F95-B78B22F24BBD}"/>
                </c:ext>
              </c:extLst>
            </c:dLbl>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The Daily Mail</c:v>
                </c:pt>
                <c:pt idx="1">
                  <c:v>The Sun</c:v>
                </c:pt>
                <c:pt idx="2">
                  <c:v>The Daily Mirror</c:v>
                </c:pt>
                <c:pt idx="3">
                  <c:v>The 'I'</c:v>
                </c:pt>
                <c:pt idx="4">
                  <c:v>Any local daily newspaper</c:v>
                </c:pt>
                <c:pt idx="5">
                  <c:v>The Daily Express</c:v>
                </c:pt>
              </c:strCache>
            </c:strRef>
          </c:cat>
          <c:val>
            <c:numRef>
              <c:f>Sheet1!$D$2:$D$7</c:f>
              <c:numCache>
                <c:formatCode>0%</c:formatCode>
                <c:ptCount val="6"/>
                <c:pt idx="0">
                  <c:v>0.09</c:v>
                </c:pt>
                <c:pt idx="1">
                  <c:v>0.09</c:v>
                </c:pt>
                <c:pt idx="2">
                  <c:v>0.04</c:v>
                </c:pt>
                <c:pt idx="3">
                  <c:v>0.03</c:v>
                </c:pt>
                <c:pt idx="4">
                  <c:v>0.03</c:v>
                </c:pt>
                <c:pt idx="5">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1279848483902544E-2"/>
          <c:y val="2.9617806691805268E-3"/>
          <c:w val="0.94373846535119754"/>
          <c:h val="0.8539277759289321"/>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rgbClr val="38393A"/>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Sheet1!$A$2:$A$14</c:f>
              <c:strCache>
                <c:ptCount val="13"/>
                <c:pt idx="0">
                  <c:v>Mail</c:v>
                </c:pt>
                <c:pt idx="1">
                  <c:v>Guardian</c:v>
                </c:pt>
                <c:pt idx="2">
                  <c:v>Sun </c:v>
                </c:pt>
                <c:pt idx="3">
                  <c:v>Western Mail</c:v>
                </c:pt>
                <c:pt idx="4">
                  <c:v>Mirror </c:v>
                </c:pt>
                <c:pt idx="5">
                  <c:v>Times</c:v>
                </c:pt>
                <c:pt idx="6">
                  <c:v>Express</c:v>
                </c:pt>
                <c:pt idx="7">
                  <c:v>i</c:v>
                </c:pt>
                <c:pt idx="8">
                  <c:v>Metro </c:v>
                </c:pt>
                <c:pt idx="9">
                  <c:v>Daily Post</c:v>
                </c:pt>
                <c:pt idx="10">
                  <c:v>Telegraph</c:v>
                </c:pt>
                <c:pt idx="11">
                  <c:v>Star</c:v>
                </c:pt>
                <c:pt idx="12">
                  <c:v>Financial Times </c:v>
                </c:pt>
              </c:strCache>
            </c:strRef>
          </c:cat>
          <c:val>
            <c:numRef>
              <c:f>Sheet1!$D$2:$D$14</c:f>
              <c:numCache>
                <c:formatCode>0%</c:formatCode>
                <c:ptCount val="13"/>
                <c:pt idx="0">
                  <c:v>0.18</c:v>
                </c:pt>
                <c:pt idx="1">
                  <c:v>0.17</c:v>
                </c:pt>
                <c:pt idx="2">
                  <c:v>0.13</c:v>
                </c:pt>
                <c:pt idx="3">
                  <c:v>0.09</c:v>
                </c:pt>
                <c:pt idx="4">
                  <c:v>0.09</c:v>
                </c:pt>
                <c:pt idx="5">
                  <c:v>7.0000000000000007E-2</c:v>
                </c:pt>
                <c:pt idx="6">
                  <c:v>0.05</c:v>
                </c:pt>
                <c:pt idx="7">
                  <c:v>0.05</c:v>
                </c:pt>
                <c:pt idx="8">
                  <c:v>0.05</c:v>
                </c:pt>
                <c:pt idx="9">
                  <c:v>0.04</c:v>
                </c:pt>
                <c:pt idx="10">
                  <c:v>0.04</c:v>
                </c:pt>
                <c:pt idx="11">
                  <c:v>0.03</c:v>
                </c:pt>
                <c:pt idx="12">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050" b="0" baseline="0">
          <a:solidFill>
            <a:srgbClr val="38393A"/>
          </a:solidFill>
          <a:latin typeface="Calibri"/>
          <a:ea typeface="Calibri"/>
          <a:cs typeface="Calibri"/>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3590212967757976E-2"/>
          <c:y val="3.5400618407442429E-2"/>
          <c:w val="0.90643432952219427"/>
          <c:h val="0.58601094726904368"/>
        </c:manualLayout>
      </c:layout>
      <c:barChart>
        <c:barDir val="col"/>
        <c:grouping val="clustered"/>
        <c:varyColors val="0"/>
        <c:ser>
          <c:idx val="0"/>
          <c:order val="0"/>
          <c:tx>
            <c:strRef>
              <c:f>Sheet1!$D$1</c:f>
              <c:strCache>
                <c:ptCount val="1"/>
                <c:pt idx="0">
                  <c:v>2021</c:v>
                </c:pt>
              </c:strCache>
            </c:strRef>
          </c:tx>
          <c:spPr>
            <a:solidFill>
              <a:srgbClr val="532A59"/>
            </a:solidFill>
            <a:ln>
              <a:noFill/>
            </a:ln>
            <a:effectLst/>
          </c:spPr>
          <c:invertIfNegative val="0"/>
          <c:dLbls>
            <c:numFmt formatCode="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Calibri"/>
                    <a:ea typeface="Calibri"/>
                    <a:cs typeface="Calibri"/>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Sheet1!$A$2:$A$16</c:f>
              <c:strCache>
                <c:ptCount val="15"/>
                <c:pt idx="0">
                  <c:v>BBC Radio 2 </c:v>
                </c:pt>
                <c:pt idx="1">
                  <c:v>BBC Radio 1 </c:v>
                </c:pt>
                <c:pt idx="2">
                  <c:v>BBC Radio Wales / Cymru</c:v>
                </c:pt>
                <c:pt idx="3">
                  <c:v>Heart Radio</c:v>
                </c:pt>
                <c:pt idx="4">
                  <c:v>BBC Radio 4 </c:v>
                </c:pt>
                <c:pt idx="5">
                  <c:v>Classic FM</c:v>
                </c:pt>
                <c:pt idx="6">
                  <c:v>Capital Radio</c:v>
                </c:pt>
                <c:pt idx="7">
                  <c:v>Smooth Radio</c:v>
                </c:pt>
                <c:pt idx="8">
                  <c:v>BBC Radio 5 Live</c:v>
                </c:pt>
                <c:pt idx="9">
                  <c:v>talkSPORT / talkSPORT2 / talkRADIO</c:v>
                </c:pt>
                <c:pt idx="10">
                  <c:v>Virgin Radio</c:v>
                </c:pt>
                <c:pt idx="11">
                  <c:v>Absolute Radio</c:v>
                </c:pt>
                <c:pt idx="12">
                  <c:v>Other local commercial radio station</c:v>
                </c:pt>
                <c:pt idx="13">
                  <c:v>Kiss Radio</c:v>
                </c:pt>
                <c:pt idx="14">
                  <c:v>LBC</c:v>
                </c:pt>
              </c:strCache>
            </c:strRef>
          </c:cat>
          <c:val>
            <c:numRef>
              <c:f>Sheet1!$D$2:$D$16</c:f>
              <c:numCache>
                <c:formatCode>0%</c:formatCode>
                <c:ptCount val="15"/>
                <c:pt idx="0">
                  <c:v>0.18</c:v>
                </c:pt>
                <c:pt idx="1">
                  <c:v>0.12</c:v>
                </c:pt>
                <c:pt idx="2">
                  <c:v>0.1</c:v>
                </c:pt>
                <c:pt idx="3">
                  <c:v>0.1</c:v>
                </c:pt>
                <c:pt idx="4">
                  <c:v>0.06</c:v>
                </c:pt>
                <c:pt idx="5">
                  <c:v>0.05</c:v>
                </c:pt>
                <c:pt idx="6">
                  <c:v>0.04</c:v>
                </c:pt>
                <c:pt idx="7">
                  <c:v>0.04</c:v>
                </c:pt>
                <c:pt idx="8">
                  <c:v>0.04</c:v>
                </c:pt>
                <c:pt idx="9">
                  <c:v>0.04</c:v>
                </c:pt>
                <c:pt idx="10">
                  <c:v>0.03</c:v>
                </c:pt>
                <c:pt idx="11">
                  <c:v>0.03</c:v>
                </c:pt>
                <c:pt idx="12">
                  <c:v>0.02</c:v>
                </c:pt>
                <c:pt idx="13">
                  <c:v>0.02</c:v>
                </c:pt>
                <c:pt idx="14">
                  <c:v>0.02</c:v>
                </c:pt>
              </c:numCache>
            </c:numRef>
          </c:val>
          <c:extLst>
            <c:ext xmlns:c16="http://schemas.microsoft.com/office/drawing/2014/chart" uri="{C3380CC4-5D6E-409C-BE32-E72D297353CC}">
              <c16:uniqueId val="{00000000-9A7C-4511-AC88-03E558BA87B1}"/>
            </c:ext>
          </c:extLst>
        </c:ser>
        <c:dLbls>
          <c:dLblPos val="ctr"/>
          <c:showLegendKey val="0"/>
          <c:showVal val="1"/>
          <c:showCatName val="0"/>
          <c:showSerName val="0"/>
          <c:showPercent val="0"/>
          <c:showBubbleSize val="0"/>
        </c:dLbls>
        <c:gapWidth val="50"/>
        <c:axId val="737019632"/>
        <c:axId val="737018320"/>
      </c:barChart>
      <c:catAx>
        <c:axId val="7370196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rgbClr val="38393A"/>
                </a:solidFill>
                <a:latin typeface="Calibri"/>
                <a:ea typeface="Calibri"/>
                <a:cs typeface="Calibri"/>
              </a:defRPr>
            </a:pPr>
            <a:endParaRPr lang="en-US"/>
          </a:p>
        </c:txPr>
        <c:crossAx val="737018320"/>
        <c:crosses val="autoZero"/>
        <c:auto val="1"/>
        <c:lblAlgn val="ctr"/>
        <c:lblOffset val="100"/>
        <c:noMultiLvlLbl val="0"/>
      </c:catAx>
      <c:valAx>
        <c:axId val="737018320"/>
        <c:scaling>
          <c:orientation val="minMax"/>
          <c:max val="0.70000000000000007"/>
        </c:scaling>
        <c:delete val="1"/>
        <c:axPos val="l"/>
        <c:numFmt formatCode="0%" sourceLinked="0"/>
        <c:majorTickMark val="out"/>
        <c:minorTickMark val="none"/>
        <c:tickLblPos val="nextTo"/>
        <c:crossAx val="737019632"/>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b="0">
          <a:solidFill>
            <a:srgbClr val="38393A"/>
          </a:solidFill>
          <a:latin typeface="Calibri"/>
          <a:ea typeface="Calibri"/>
          <a:cs typeface="Calibri"/>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4.0776256005856423E-2"/>
          <c:y val="0.15086957456413791"/>
          <c:w val="0.7655066252384336"/>
          <c:h val="0.50784086104721549"/>
        </c:manualLayout>
      </c:layout>
      <c:barChart>
        <c:barDir val="col"/>
        <c:grouping val="percentStacked"/>
        <c:varyColors val="0"/>
        <c:ser>
          <c:idx val="0"/>
          <c:order val="0"/>
          <c:tx>
            <c:strRef>
              <c:f>Sheet1!$A$2</c:f>
              <c:strCache>
                <c:ptCount val="1"/>
                <c:pt idx="0">
                  <c:v>Diddordeb mawr</c:v>
                </c:pt>
              </c:strCache>
            </c:strRef>
          </c:tx>
          <c:spPr>
            <a:solidFill>
              <a:schemeClr val="tx2"/>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rgbClr val="FFFFFF"/>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Cyfanswm
DU</c:v>
                </c:pt>
                <c:pt idx="1">
                  <c:v>Lloegr</c:v>
                </c:pt>
                <c:pt idx="2">
                  <c:v>Yr Alban</c:v>
                </c:pt>
                <c:pt idx="3">
                  <c:v>Cymru</c:v>
                </c:pt>
                <c:pt idx="4">
                  <c:v>Gogledd
Iwerddon</c:v>
                </c:pt>
              </c:strCache>
            </c:strRef>
          </c:cat>
          <c:val>
            <c:numRef>
              <c:f>Sheet1!$B$2:$F$2</c:f>
              <c:numCache>
                <c:formatCode>0%</c:formatCode>
                <c:ptCount val="5"/>
                <c:pt idx="0">
                  <c:v>0.34</c:v>
                </c:pt>
                <c:pt idx="1">
                  <c:v>0.31</c:v>
                </c:pt>
                <c:pt idx="2">
                  <c:v>0.51</c:v>
                </c:pt>
                <c:pt idx="3">
                  <c:v>0.41</c:v>
                </c:pt>
                <c:pt idx="4">
                  <c:v>0.56999999999999995</c:v>
                </c:pt>
              </c:numCache>
            </c:numRef>
          </c:val>
          <c:extLst>
            <c:ext xmlns:c16="http://schemas.microsoft.com/office/drawing/2014/chart" uri="{C3380CC4-5D6E-409C-BE32-E72D297353CC}">
              <c16:uniqueId val="{00000000-86B6-44D5-B06E-5A88CA4628E9}"/>
            </c:ext>
          </c:extLst>
        </c:ser>
        <c:ser>
          <c:idx val="1"/>
          <c:order val="1"/>
          <c:tx>
            <c:strRef>
              <c:f>Sheet1!$A$3</c:f>
              <c:strCache>
                <c:ptCount val="1"/>
                <c:pt idx="0">
                  <c:v>Ychydig o ddiddordeb</c:v>
                </c:pt>
              </c:strCache>
            </c:strRef>
          </c:tx>
          <c:spPr>
            <a:solidFill>
              <a:schemeClr val="tx2">
                <a:lumMod val="40000"/>
                <a:lumOff val="60000"/>
              </a:schemeClr>
            </a:solidFill>
            <a:ln>
              <a:solidFill>
                <a:schemeClr val="bg1"/>
              </a:solidFill>
            </a:ln>
          </c:spPr>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Cyfanswm
DU</c:v>
                </c:pt>
                <c:pt idx="1">
                  <c:v>Lloegr</c:v>
                </c:pt>
                <c:pt idx="2">
                  <c:v>Yr Alban</c:v>
                </c:pt>
                <c:pt idx="3">
                  <c:v>Cymru</c:v>
                </c:pt>
                <c:pt idx="4">
                  <c:v>Gogledd
Iwerddon</c:v>
                </c:pt>
              </c:strCache>
            </c:strRef>
          </c:cat>
          <c:val>
            <c:numRef>
              <c:f>Sheet1!$B$3:$F$3</c:f>
              <c:numCache>
                <c:formatCode>0%</c:formatCode>
                <c:ptCount val="5"/>
                <c:pt idx="0">
                  <c:v>0.47</c:v>
                </c:pt>
                <c:pt idx="1">
                  <c:v>0.48</c:v>
                </c:pt>
                <c:pt idx="2">
                  <c:v>0.39</c:v>
                </c:pt>
                <c:pt idx="3">
                  <c:v>0.47</c:v>
                </c:pt>
                <c:pt idx="4">
                  <c:v>0.34</c:v>
                </c:pt>
              </c:numCache>
            </c:numRef>
          </c:val>
          <c:extLst>
            <c:ext xmlns:c16="http://schemas.microsoft.com/office/drawing/2014/chart" uri="{C3380CC4-5D6E-409C-BE32-E72D297353CC}">
              <c16:uniqueId val="{00000001-86B6-44D5-B06E-5A88CA4628E9}"/>
            </c:ext>
          </c:extLst>
        </c:ser>
        <c:ser>
          <c:idx val="2"/>
          <c:order val="2"/>
          <c:tx>
            <c:strRef>
              <c:f>Sheet1!$A$4</c:f>
              <c:strCache>
                <c:ptCount val="1"/>
                <c:pt idx="0">
                  <c:v>Y naill na’r llall</c:v>
                </c:pt>
              </c:strCache>
            </c:strRef>
          </c:tx>
          <c:spPr>
            <a:solidFill>
              <a:schemeClr val="accent5"/>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Cyfanswm
DU</c:v>
                </c:pt>
                <c:pt idx="1">
                  <c:v>Lloegr</c:v>
                </c:pt>
                <c:pt idx="2">
                  <c:v>Yr Alban</c:v>
                </c:pt>
                <c:pt idx="3">
                  <c:v>Cymru</c:v>
                </c:pt>
                <c:pt idx="4">
                  <c:v>Gogledd
Iwerddon</c:v>
                </c:pt>
              </c:strCache>
            </c:strRef>
          </c:cat>
          <c:val>
            <c:numRef>
              <c:f>Sheet1!$B$4:$F$4</c:f>
              <c:numCache>
                <c:formatCode>0%</c:formatCode>
                <c:ptCount val="5"/>
                <c:pt idx="0">
                  <c:v>0.12</c:v>
                </c:pt>
                <c:pt idx="1">
                  <c:v>0.12</c:v>
                </c:pt>
                <c:pt idx="2">
                  <c:v>7.0000000000000007E-2</c:v>
                </c:pt>
                <c:pt idx="3">
                  <c:v>0.09</c:v>
                </c:pt>
                <c:pt idx="4">
                  <c:v>0.06</c:v>
                </c:pt>
              </c:numCache>
            </c:numRef>
          </c:val>
          <c:extLst>
            <c:ext xmlns:c16="http://schemas.microsoft.com/office/drawing/2014/chart" uri="{C3380CC4-5D6E-409C-BE32-E72D297353CC}">
              <c16:uniqueId val="{00000002-86B6-44D5-B06E-5A88CA4628E9}"/>
            </c:ext>
          </c:extLst>
        </c:ser>
        <c:ser>
          <c:idx val="3"/>
          <c:order val="3"/>
          <c:tx>
            <c:strRef>
              <c:f>Sheet1!$A$5</c:f>
              <c:strCache>
                <c:ptCount val="1"/>
                <c:pt idx="0">
                  <c:v>Dim llawer o ddiddordeb</c:v>
                </c:pt>
              </c:strCache>
            </c:strRef>
          </c:tx>
          <c:spPr>
            <a:solidFill>
              <a:schemeClr val="accent4">
                <a:lumMod val="40000"/>
                <a:lumOff val="60000"/>
              </a:schemeClr>
            </a:solidFill>
            <a:ln>
              <a:solidFill>
                <a:schemeClr val="bg1"/>
              </a:solidFill>
            </a:ln>
          </c:spPr>
          <c:invertIfNegative val="0"/>
          <c:dLbls>
            <c:numFmt formatCode="0%" sourceLinked="0"/>
            <c:spPr>
              <a:noFill/>
              <a:ln>
                <a:noFill/>
              </a:ln>
              <a:effectLst/>
            </c:spPr>
            <c:txPr>
              <a:bodyPr wrap="square" lIns="38100" tIns="19050" rIns="38100" bIns="19050" anchor="ctr">
                <a:spAutoFit/>
              </a:bodyPr>
              <a:lstStyle/>
              <a:p>
                <a:pPr>
                  <a:defRPr sz="1200">
                    <a:solidFill>
                      <a:schemeClr val="tx1"/>
                    </a:solidFill>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Sheet1!$B$1:$F$1</c:f>
              <c:strCache>
                <c:ptCount val="5"/>
                <c:pt idx="0">
                  <c:v>Cyfanswm
DU</c:v>
                </c:pt>
                <c:pt idx="1">
                  <c:v>Lloegr</c:v>
                </c:pt>
                <c:pt idx="2">
                  <c:v>Yr Alban</c:v>
                </c:pt>
                <c:pt idx="3">
                  <c:v>Cymru</c:v>
                </c:pt>
                <c:pt idx="4">
                  <c:v>Gogledd
Iwerddon</c:v>
                </c:pt>
              </c:strCache>
            </c:strRef>
          </c:cat>
          <c:val>
            <c:numRef>
              <c:f>Sheet1!$B$5:$F$5</c:f>
              <c:numCache>
                <c:formatCode>0%</c:formatCode>
                <c:ptCount val="5"/>
                <c:pt idx="0">
                  <c:v>0.05</c:v>
                </c:pt>
                <c:pt idx="1">
                  <c:v>0.06</c:v>
                </c:pt>
                <c:pt idx="2">
                  <c:v>0.02</c:v>
                </c:pt>
                <c:pt idx="3">
                  <c:v>0.03</c:v>
                </c:pt>
                <c:pt idx="4">
                  <c:v>0.02</c:v>
                </c:pt>
              </c:numCache>
            </c:numRef>
          </c:val>
          <c:extLst>
            <c:ext xmlns:c16="http://schemas.microsoft.com/office/drawing/2014/chart" uri="{C3380CC4-5D6E-409C-BE32-E72D297353CC}">
              <c16:uniqueId val="{00000003-86B6-44D5-B06E-5A88CA4628E9}"/>
            </c:ext>
          </c:extLst>
        </c:ser>
        <c:ser>
          <c:idx val="4"/>
          <c:order val="4"/>
          <c:tx>
            <c:strRef>
              <c:f>Sheet1!$A$6</c:f>
              <c:strCache>
                <c:ptCount val="1"/>
                <c:pt idx="0">
                  <c:v>Dim diddordeb o gwbl</c:v>
                </c:pt>
              </c:strCache>
            </c:strRef>
          </c:tx>
          <c:spPr>
            <a:solidFill>
              <a:schemeClr val="accent4"/>
            </a:solidFill>
            <a:ln>
              <a:solidFill>
                <a:schemeClr val="bg1"/>
              </a:solidFill>
            </a:ln>
          </c:spPr>
          <c:invertIfNegative val="0"/>
          <c:cat>
            <c:strRef>
              <c:f>Sheet1!$B$1:$F$1</c:f>
              <c:strCache>
                <c:ptCount val="5"/>
                <c:pt idx="0">
                  <c:v>Cyfanswm
DU</c:v>
                </c:pt>
                <c:pt idx="1">
                  <c:v>Lloegr</c:v>
                </c:pt>
                <c:pt idx="2">
                  <c:v>Yr Alban</c:v>
                </c:pt>
                <c:pt idx="3">
                  <c:v>Cymru</c:v>
                </c:pt>
                <c:pt idx="4">
                  <c:v>Gogledd
Iwerddon</c:v>
                </c:pt>
              </c:strCache>
            </c:strRef>
          </c:cat>
          <c:val>
            <c:numRef>
              <c:f>Sheet1!$B$6:$F$6</c:f>
              <c:numCache>
                <c:formatCode>0%</c:formatCode>
                <c:ptCount val="5"/>
                <c:pt idx="0">
                  <c:v>0.02</c:v>
                </c:pt>
                <c:pt idx="1">
                  <c:v>0.02</c:v>
                </c:pt>
                <c:pt idx="2">
                  <c:v>0</c:v>
                </c:pt>
                <c:pt idx="3">
                  <c:v>0</c:v>
                </c:pt>
                <c:pt idx="4">
                  <c:v>0.01</c:v>
                </c:pt>
              </c:numCache>
            </c:numRef>
          </c:val>
          <c:extLst>
            <c:ext xmlns:c16="http://schemas.microsoft.com/office/drawing/2014/chart" uri="{C3380CC4-5D6E-409C-BE32-E72D297353CC}">
              <c16:uniqueId val="{00000004-86B6-44D5-B06E-5A88CA4628E9}"/>
            </c:ext>
          </c:extLst>
        </c:ser>
        <c:dLbls>
          <c:showLegendKey val="0"/>
          <c:showVal val="0"/>
          <c:showCatName val="0"/>
          <c:showSerName val="0"/>
          <c:showPercent val="0"/>
          <c:showBubbleSize val="0"/>
        </c:dLbls>
        <c:gapWidth val="100"/>
        <c:overlap val="100"/>
        <c:axId val="288441744"/>
        <c:axId val="288433040"/>
      </c:barChart>
      <c:catAx>
        <c:axId val="288441744"/>
        <c:scaling>
          <c:orientation val="minMax"/>
        </c:scaling>
        <c:delete val="0"/>
        <c:axPos val="b"/>
        <c:numFmt formatCode="General" sourceLinked="0"/>
        <c:majorTickMark val="out"/>
        <c:minorTickMark val="none"/>
        <c:tickLblPos val="high"/>
        <c:spPr>
          <a:ln>
            <a:noFill/>
          </a:ln>
        </c:spPr>
        <c:txPr>
          <a:bodyPr/>
          <a:lstStyle/>
          <a:p>
            <a:pPr>
              <a:lnSpc>
                <a:spcPct val="80000"/>
              </a:lnSpc>
              <a:defRPr sz="1400" b="1"/>
            </a:pPr>
            <a:endParaRPr lang="en-US"/>
          </a:p>
        </c:txPr>
        <c:crossAx val="288433040"/>
        <c:crosses val="autoZero"/>
        <c:auto val="1"/>
        <c:lblAlgn val="ctr"/>
        <c:lblOffset val="100"/>
        <c:noMultiLvlLbl val="0"/>
      </c:catAx>
      <c:valAx>
        <c:axId val="288433040"/>
        <c:scaling>
          <c:orientation val="minMax"/>
        </c:scaling>
        <c:delete val="1"/>
        <c:axPos val="l"/>
        <c:numFmt formatCode="0%" sourceLinked="1"/>
        <c:majorTickMark val="out"/>
        <c:minorTickMark val="none"/>
        <c:tickLblPos val="none"/>
        <c:crossAx val="288441744"/>
        <c:crosses val="autoZero"/>
        <c:crossBetween val="between"/>
        <c:majorUnit val="0.2"/>
      </c:valAx>
    </c:plotArea>
    <c:legend>
      <c:legendPos val="r"/>
      <c:layout>
        <c:manualLayout>
          <c:xMode val="edge"/>
          <c:yMode val="edge"/>
          <c:x val="0.80928842351159125"/>
          <c:y val="0.13264702452886981"/>
          <c:w val="0.17192347955555196"/>
          <c:h val="0.52918842405830469"/>
        </c:manualLayout>
      </c:layout>
      <c:overlay val="0"/>
      <c:txPr>
        <a:bodyPr/>
        <a:lstStyle/>
        <a:p>
          <a:pPr>
            <a:defRPr sz="1200"/>
          </a:pPr>
          <a:endParaRPr lang="en-US"/>
        </a:p>
      </c:txPr>
    </c:legend>
    <c:plotVisOnly val="1"/>
    <c:dispBlanksAs val="gap"/>
    <c:showDLblsOverMax val="0"/>
  </c:chart>
  <c:txPr>
    <a:bodyPr/>
    <a:lstStyle/>
    <a:p>
      <a:pPr>
        <a:defRPr sz="1200" b="0">
          <a:solidFill>
            <a:srgbClr val="38393A"/>
          </a:solidFill>
          <a:latin typeface="Calibri"/>
          <a:ea typeface="Calibri"/>
          <a:cs typeface="Calibri"/>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EEA752A-5ECA-5D40-B6BE-BF1943B4D11E}" type="datetimeFigureOut">
              <a:rPr lang="en-US" smtClean="0"/>
              <a:t>7/26/2021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58094CC-B387-984C-96DD-7C86EEF91DDA}" type="slidenum">
              <a:rPr lang="en-US" smtClean="0"/>
              <a:t>‹#›</a:t>
            </a:fld>
            <a:endParaRPr lang="en-US"/>
          </a:p>
        </p:txBody>
      </p:sp>
    </p:spTree>
    <p:extLst>
      <p:ext uri="{BB962C8B-B14F-4D97-AF65-F5344CB8AC3E}">
        <p14:creationId xmlns:p14="http://schemas.microsoft.com/office/powerpoint/2010/main" val="24673491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67F945-8BE9-2B45-8B55-0B2C51C6F2F1}" type="datetimeFigureOut">
              <a:rPr lang="en-US" smtClean="0"/>
              <a:t>7/26/2021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3B174DE-BFCC-D945-9C11-8E83DDFE6CB1}" type="slidenum">
              <a:rPr lang="en-US" smtClean="0"/>
              <a:t>‹#›</a:t>
            </a:fld>
            <a:endParaRPr lang="en-US"/>
          </a:p>
        </p:txBody>
      </p:sp>
    </p:spTree>
    <p:extLst>
      <p:ext uri="{BB962C8B-B14F-4D97-AF65-F5344CB8AC3E}">
        <p14:creationId xmlns:p14="http://schemas.microsoft.com/office/powerpoint/2010/main" val="422130464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3B174DE-BFCC-D945-9C11-8E83DDFE6CB1}" type="slidenum">
              <a:rPr lang="en-US" smtClean="0"/>
              <a:t>2</a:t>
            </a:fld>
            <a:endParaRPr lang="en-US"/>
          </a:p>
        </p:txBody>
      </p:sp>
    </p:spTree>
    <p:extLst>
      <p:ext uri="{BB962C8B-B14F-4D97-AF65-F5344CB8AC3E}">
        <p14:creationId xmlns:p14="http://schemas.microsoft.com/office/powerpoint/2010/main" val="37484579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23B174DE-BFCC-D945-9C11-8E83DDFE6CB1}" type="slidenum">
              <a:rPr lang="en-US" smtClean="0"/>
              <a:t>4</a:t>
            </a:fld>
            <a:endParaRPr lang="en-US"/>
          </a:p>
        </p:txBody>
      </p:sp>
    </p:spTree>
    <p:extLst>
      <p:ext uri="{BB962C8B-B14F-4D97-AF65-F5344CB8AC3E}">
        <p14:creationId xmlns:p14="http://schemas.microsoft.com/office/powerpoint/2010/main" val="19592969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5</a:t>
            </a:fld>
            <a:endParaRPr lang="en-US"/>
          </a:p>
        </p:txBody>
      </p:sp>
    </p:spTree>
    <p:extLst>
      <p:ext uri="{BB962C8B-B14F-4D97-AF65-F5344CB8AC3E}">
        <p14:creationId xmlns:p14="http://schemas.microsoft.com/office/powerpoint/2010/main" val="22909184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6</a:t>
            </a:fld>
            <a:endParaRPr lang="en-US"/>
          </a:p>
        </p:txBody>
      </p:sp>
    </p:spTree>
    <p:extLst>
      <p:ext uri="{BB962C8B-B14F-4D97-AF65-F5344CB8AC3E}">
        <p14:creationId xmlns:p14="http://schemas.microsoft.com/office/powerpoint/2010/main" val="208249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7</a:t>
            </a:fld>
            <a:endParaRPr lang="en-US"/>
          </a:p>
        </p:txBody>
      </p:sp>
    </p:spTree>
    <p:extLst>
      <p:ext uri="{BB962C8B-B14F-4D97-AF65-F5344CB8AC3E}">
        <p14:creationId xmlns:p14="http://schemas.microsoft.com/office/powerpoint/2010/main" val="24170178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8</a:t>
            </a:fld>
            <a:endParaRPr lang="en-US"/>
          </a:p>
        </p:txBody>
      </p:sp>
    </p:spTree>
    <p:extLst>
      <p:ext uri="{BB962C8B-B14F-4D97-AF65-F5344CB8AC3E}">
        <p14:creationId xmlns:p14="http://schemas.microsoft.com/office/powerpoint/2010/main" val="2777187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9</a:t>
            </a:fld>
            <a:endParaRPr lang="en-US"/>
          </a:p>
        </p:txBody>
      </p:sp>
    </p:spTree>
    <p:extLst>
      <p:ext uri="{BB962C8B-B14F-4D97-AF65-F5344CB8AC3E}">
        <p14:creationId xmlns:p14="http://schemas.microsoft.com/office/powerpoint/2010/main" val="58142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23B174DE-BFCC-D945-9C11-8E83DDFE6CB1}" type="slidenum">
              <a:rPr lang="en-US" smtClean="0"/>
              <a:t>10</a:t>
            </a:fld>
            <a:endParaRPr lang="en-US"/>
          </a:p>
        </p:txBody>
      </p:sp>
    </p:spTree>
    <p:extLst>
      <p:ext uri="{BB962C8B-B14F-4D97-AF65-F5344CB8AC3E}">
        <p14:creationId xmlns:p14="http://schemas.microsoft.com/office/powerpoint/2010/main" val="33786580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Slide_2 columns">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1" y="720000"/>
            <a:ext cx="8923867" cy="900000"/>
          </a:xfrm>
          <a:prstGeom prst="rect">
            <a:avLst/>
          </a:prstGeom>
        </p:spPr>
        <p:txBody>
          <a:bodyPr vert="horz" lIns="0" tIns="0"/>
          <a:lstStyle>
            <a:lvl1pPr marL="0" indent="0">
              <a:lnSpc>
                <a:spcPct val="100000"/>
              </a:lnSpc>
              <a:spcBef>
                <a:spcPts val="0"/>
              </a:spcBef>
              <a:buFontTx/>
              <a:buNone/>
              <a:defRPr sz="1800" b="1">
                <a:solidFill>
                  <a:schemeClr val="tx1"/>
                </a:solidFill>
              </a:defRPr>
            </a:lvl1pPr>
            <a:lvl2pPr marL="342900" indent="0">
              <a:buNone/>
              <a:defRPr/>
            </a:lvl2pPr>
            <a:lvl3pPr marL="685800" indent="0">
              <a:buNone/>
              <a:defRPr/>
            </a:lvl3pPr>
            <a:lvl4pPr marL="1028700" indent="0">
              <a:buNone/>
              <a:defRPr/>
            </a:lvl4pPr>
            <a:lvl5pPr marL="1371600" indent="0">
              <a:buNone/>
              <a:defRPr/>
            </a:lvl5pPr>
          </a:lstStyle>
          <a:p>
            <a:pPr lvl="0"/>
            <a:endParaRPr lang="en-US" dirty="0"/>
          </a:p>
        </p:txBody>
      </p:sp>
      <p:sp>
        <p:nvSpPr>
          <p:cNvPr id="9" name="Text Placeholder 2"/>
          <p:cNvSpPr>
            <a:spLocks noGrp="1"/>
          </p:cNvSpPr>
          <p:nvPr>
            <p:ph type="body" sz="quarter" idx="13" hasCustomPrompt="1"/>
          </p:nvPr>
        </p:nvSpPr>
        <p:spPr>
          <a:xfrm>
            <a:off x="719668" y="2520000"/>
            <a:ext cx="5274733" cy="3556000"/>
          </a:xfrm>
          <a:prstGeom prst="rect">
            <a:avLst/>
          </a:prstGeom>
        </p:spPr>
        <p:txBody>
          <a:bodyPr vert="horz" lIns="0" tIns="0" rIns="0" bIns="0"/>
          <a:lstStyle>
            <a:lvl1pPr marL="202500" indent="-202500">
              <a:spcBef>
                <a:spcPts val="0"/>
              </a:spcBef>
              <a:spcAft>
                <a:spcPts val="750"/>
              </a:spcAft>
              <a:defRPr sz="1200"/>
            </a:lvl1pPr>
            <a:lvl2pPr marL="418500" indent="-202500">
              <a:spcBef>
                <a:spcPts val="0"/>
              </a:spcBef>
              <a:spcAft>
                <a:spcPts val="750"/>
              </a:spcAft>
              <a:defRPr sz="1200"/>
            </a:lvl2pPr>
          </a:lstStyle>
          <a:p>
            <a:pPr lvl="0"/>
            <a:r>
              <a:rPr lang="en-US" dirty="0"/>
              <a:t>Edit Master text</a:t>
            </a:r>
          </a:p>
        </p:txBody>
      </p:sp>
      <p:sp>
        <p:nvSpPr>
          <p:cNvPr id="10" name="Text Placeholder 2"/>
          <p:cNvSpPr>
            <a:spLocks noGrp="1"/>
          </p:cNvSpPr>
          <p:nvPr>
            <p:ph type="body" sz="quarter" idx="14"/>
          </p:nvPr>
        </p:nvSpPr>
        <p:spPr>
          <a:xfrm>
            <a:off x="6460068" y="2520000"/>
            <a:ext cx="5274733" cy="3556000"/>
          </a:xfrm>
          <a:prstGeom prst="rect">
            <a:avLst/>
          </a:prstGeom>
        </p:spPr>
        <p:txBody>
          <a:bodyPr vert="horz" lIns="0" tIns="0" rIns="0" bIns="0"/>
          <a:lstStyle>
            <a:lvl1pPr marL="0" indent="-202500">
              <a:spcBef>
                <a:spcPts val="0"/>
              </a:spcBef>
              <a:spcAft>
                <a:spcPts val="750"/>
              </a:spcAft>
              <a:defRPr sz="1200"/>
            </a:lvl1pPr>
            <a:lvl2pPr marL="418500" indent="-202500">
              <a:spcBef>
                <a:spcPts val="0"/>
              </a:spcBef>
              <a:spcAft>
                <a:spcPts val="750"/>
              </a:spcAft>
              <a:defRPr sz="1200"/>
            </a:lvl2pPr>
          </a:lstStyle>
          <a:p>
            <a:pPr lvl="0"/>
            <a:r>
              <a:rPr lang="en-US"/>
              <a:t>Edit Master text styles</a:t>
            </a:r>
          </a:p>
          <a:p>
            <a:pPr lvl="1"/>
            <a:r>
              <a:rPr lang="en-US"/>
              <a:t>Second level</a:t>
            </a:r>
          </a:p>
        </p:txBody>
      </p:sp>
      <p:sp>
        <p:nvSpPr>
          <p:cNvPr id="11" name="Text Placeholder 12"/>
          <p:cNvSpPr>
            <a:spLocks noGrp="1"/>
          </p:cNvSpPr>
          <p:nvPr>
            <p:ph type="body" sz="quarter" idx="15" hasCustomPrompt="1"/>
          </p:nvPr>
        </p:nvSpPr>
        <p:spPr>
          <a:xfrm>
            <a:off x="719668" y="1628800"/>
            <a:ext cx="8923867" cy="664300"/>
          </a:xfrm>
          <a:prstGeom prst="rect">
            <a:avLst/>
          </a:prstGeom>
        </p:spPr>
        <p:txBody>
          <a:bodyPr vert="horz" lIns="0" tIns="0"/>
          <a:lstStyle>
            <a:lvl1pPr marL="0" indent="0">
              <a:lnSpc>
                <a:spcPct val="100000"/>
              </a:lnSpc>
              <a:spcBef>
                <a:spcPts val="0"/>
              </a:spcBef>
              <a:spcAft>
                <a:spcPts val="450"/>
              </a:spcAft>
              <a:buNone/>
              <a:defRPr sz="1350" b="0">
                <a:solidFill>
                  <a:schemeClr val="tx1"/>
                </a:solidFill>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Master </a:t>
            </a:r>
            <a:r>
              <a:rPr lang="en-US" dirty="0" err="1"/>
              <a:t>tet</a:t>
            </a:r>
            <a:r>
              <a:rPr lang="en-US" dirty="0"/>
              <a:t> styles</a:t>
            </a:r>
          </a:p>
        </p:txBody>
      </p:sp>
      <p:sp>
        <p:nvSpPr>
          <p:cNvPr id="7" name="TextBox 6"/>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750" baseline="0" smtClean="0">
                <a:solidFill>
                  <a:schemeClr val="tx1">
                    <a:lumMod val="40000"/>
                    <a:lumOff val="60000"/>
                  </a:schemeClr>
                </a:solidFill>
              </a:rPr>
              <a:t>‹#›</a:t>
            </a:fld>
            <a:endParaRPr lang="en-US" sz="750" baseline="0" dirty="0">
              <a:solidFill>
                <a:schemeClr val="tx1">
                  <a:lumMod val="40000"/>
                  <a:lumOff val="60000"/>
                </a:schemeClr>
              </a:solidFill>
            </a:endParaRPr>
          </a:p>
        </p:txBody>
      </p:sp>
    </p:spTree>
    <p:extLst>
      <p:ext uri="{BB962C8B-B14F-4D97-AF65-F5344CB8AC3E}">
        <p14:creationId xmlns:p14="http://schemas.microsoft.com/office/powerpoint/2010/main" val="22132843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0" y="3390330"/>
            <a:ext cx="12192000" cy="3078000"/>
          </a:xfrm>
          <a:prstGeom prst="rect">
            <a:avLst/>
          </a:prstGeom>
          <a:effectLst/>
        </p:spPr>
        <p:txBody>
          <a:bodyPr vert="horz"/>
          <a:lstStyle>
            <a:lvl1pPr>
              <a:defRPr sz="1600"/>
            </a:lvl1pPr>
          </a:lstStyle>
          <a:p>
            <a:r>
              <a:rPr lang="en-US"/>
              <a:t>Click icon to add picture</a:t>
            </a:r>
          </a:p>
        </p:txBody>
      </p:sp>
      <p:sp>
        <p:nvSpPr>
          <p:cNvPr id="4" name="Date Placeholder 3"/>
          <p:cNvSpPr>
            <a:spLocks noGrp="1"/>
          </p:cNvSpPr>
          <p:nvPr>
            <p:ph type="dt" sz="half" idx="10"/>
          </p:nvPr>
        </p:nvSpPr>
        <p:spPr>
          <a:xfrm>
            <a:off x="10532533" y="6537600"/>
            <a:ext cx="1371600" cy="270000"/>
          </a:xfrm>
          <a:prstGeom prst="rect">
            <a:avLst/>
          </a:prstGeom>
        </p:spPr>
        <p:txBody>
          <a:bodyPr tIns="46800" rIns="0"/>
          <a:lstStyle>
            <a:lvl1pPr algn="r">
              <a:defRPr sz="1050">
                <a:solidFill>
                  <a:schemeClr val="tx1">
                    <a:lumMod val="40000"/>
                    <a:lumOff val="60000"/>
                  </a:schemeClr>
                </a:solidFill>
              </a:defRPr>
            </a:lvl1pPr>
          </a:lstStyle>
          <a:p>
            <a:endParaRPr lang="en-US"/>
          </a:p>
        </p:txBody>
      </p:sp>
      <p:sp>
        <p:nvSpPr>
          <p:cNvPr id="13" name="Text Placeholder 12"/>
          <p:cNvSpPr>
            <a:spLocks noGrp="1"/>
          </p:cNvSpPr>
          <p:nvPr>
            <p:ph type="body" sz="quarter" idx="12"/>
          </p:nvPr>
        </p:nvSpPr>
        <p:spPr>
          <a:xfrm>
            <a:off x="694267" y="1181100"/>
            <a:ext cx="8923867" cy="1079500"/>
          </a:xfrm>
          <a:prstGeom prst="rect">
            <a:avLst/>
          </a:prstGeom>
        </p:spPr>
        <p:txBody>
          <a:bodyPr vert="horz" lIns="0" tIns="0"/>
          <a:lstStyle>
            <a:lvl1pPr marL="0" indent="0">
              <a:lnSpc>
                <a:spcPct val="100000"/>
              </a:lnSpc>
              <a:spcBef>
                <a:spcPts val="0"/>
              </a:spcBef>
              <a:buNone/>
              <a:defRPr sz="2800" b="1">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5" name="Text Placeholder 14"/>
          <p:cNvSpPr>
            <a:spLocks noGrp="1"/>
          </p:cNvSpPr>
          <p:nvPr>
            <p:ph type="body" sz="quarter" idx="13"/>
          </p:nvPr>
        </p:nvSpPr>
        <p:spPr>
          <a:xfrm>
            <a:off x="694267" y="2362200"/>
            <a:ext cx="8923867" cy="622300"/>
          </a:xfrm>
          <a:prstGeom prst="rect">
            <a:avLst/>
          </a:prstGeom>
        </p:spPr>
        <p:txBody>
          <a:bodyPr vert="horz" lIns="0" tIns="0"/>
          <a:lstStyle>
            <a:lvl1pPr marL="0" indent="0">
              <a:spcBef>
                <a:spcPts val="0"/>
              </a:spcBef>
              <a:spcAft>
                <a:spcPts val="600"/>
              </a:spcAft>
              <a:buNone/>
              <a:defRPr sz="1600">
                <a:solidFill>
                  <a:schemeClr val="tx1">
                    <a:lumMod val="60000"/>
                    <a:lumOff val="40000"/>
                  </a:schemeClr>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Edit Master text styles</a:t>
            </a:r>
          </a:p>
        </p:txBody>
      </p:sp>
      <p:sp>
        <p:nvSpPr>
          <p:cNvPr id="8" name="Rectangle 7"/>
          <p:cNvSpPr/>
          <p:nvPr userDrawn="1"/>
        </p:nvSpPr>
        <p:spPr>
          <a:xfrm>
            <a:off x="0" y="1857804"/>
            <a:ext cx="305187" cy="31488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728351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Divider">
    <p:spTree>
      <p:nvGrpSpPr>
        <p:cNvPr id="1" name=""/>
        <p:cNvGrpSpPr/>
        <p:nvPr/>
      </p:nvGrpSpPr>
      <p:grpSpPr>
        <a:xfrm>
          <a:off x="0" y="0"/>
          <a:ext cx="0" cy="0"/>
          <a:chOff x="0" y="0"/>
          <a:chExt cx="0" cy="0"/>
        </a:xfrm>
      </p:grpSpPr>
      <p:sp>
        <p:nvSpPr>
          <p:cNvPr id="4" name="Rectangle 3"/>
          <p:cNvSpPr/>
          <p:nvPr userDrawn="1"/>
        </p:nvSpPr>
        <p:spPr>
          <a:xfrm>
            <a:off x="0" y="1857804"/>
            <a:ext cx="305187" cy="31488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7" name="Text Placeholder 6"/>
          <p:cNvSpPr>
            <a:spLocks noGrp="1"/>
          </p:cNvSpPr>
          <p:nvPr>
            <p:ph type="body" sz="quarter" idx="10"/>
          </p:nvPr>
        </p:nvSpPr>
        <p:spPr>
          <a:xfrm>
            <a:off x="491067" y="1857803"/>
            <a:ext cx="11700933" cy="3149600"/>
          </a:xfrm>
          <a:prstGeom prst="rect">
            <a:avLst/>
          </a:prstGeom>
          <a:ln>
            <a:noFill/>
          </a:ln>
        </p:spPr>
        <p:txBody>
          <a:bodyPr vert="horz" lIns="360000" tIns="0" bIns="0" anchor="ctr"/>
          <a:lstStyle>
            <a:lvl1pPr marL="0" indent="0">
              <a:lnSpc>
                <a:spcPct val="80000"/>
              </a:lnSpc>
              <a:buNone/>
              <a:defRPr sz="2800" b="1"/>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Edit Master text styles</a:t>
            </a:r>
          </a:p>
        </p:txBody>
      </p:sp>
      <p:sp>
        <p:nvSpPr>
          <p:cNvPr id="3" name="TextBox 2"/>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32203822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ext Slide_1 col">
    <p:spTree>
      <p:nvGrpSpPr>
        <p:cNvPr id="1" name=""/>
        <p:cNvGrpSpPr/>
        <p:nvPr/>
      </p:nvGrpSpPr>
      <p:grpSpPr>
        <a:xfrm>
          <a:off x="0" y="0"/>
          <a:ext cx="0" cy="0"/>
          <a:chOff x="0" y="0"/>
          <a:chExt cx="0" cy="0"/>
        </a:xfrm>
      </p:grpSpPr>
      <p:sp>
        <p:nvSpPr>
          <p:cNvPr id="4" name="Text Placeholder 12"/>
          <p:cNvSpPr>
            <a:spLocks noGrp="1"/>
          </p:cNvSpPr>
          <p:nvPr>
            <p:ph type="body" sz="quarter" idx="12"/>
          </p:nvPr>
        </p:nvSpPr>
        <p:spPr>
          <a:xfrm>
            <a:off x="720000" y="720000"/>
            <a:ext cx="8923867" cy="908800"/>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Rectangle 8"/>
          <p:cNvSpPr/>
          <p:nvPr userDrawn="1"/>
        </p:nvSpPr>
        <p:spPr>
          <a:xfrm>
            <a:off x="0" y="5006690"/>
            <a:ext cx="305187" cy="14498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3"/>
          </p:nvPr>
        </p:nvSpPr>
        <p:spPr>
          <a:xfrm>
            <a:off x="719667" y="2520000"/>
            <a:ext cx="10998200" cy="3581400"/>
          </a:xfrm>
          <a:prstGeom prst="rect">
            <a:avLst/>
          </a:prstGeom>
        </p:spPr>
        <p:txBody>
          <a:bodyPr vert="horz" lIns="0" tIns="0" rIns="0" bIns="0"/>
          <a:lstStyle>
            <a:lvl1pPr marL="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
        <p:nvSpPr>
          <p:cNvPr id="7" name="Text Placeholder 12"/>
          <p:cNvSpPr>
            <a:spLocks noGrp="1"/>
          </p:cNvSpPr>
          <p:nvPr>
            <p:ph type="body" sz="quarter" idx="15"/>
          </p:nvPr>
        </p:nvSpPr>
        <p:spPr>
          <a:xfrm>
            <a:off x="719667" y="1628800"/>
            <a:ext cx="8923867" cy="664300"/>
          </a:xfrm>
          <a:prstGeom prst="rect">
            <a:avLst/>
          </a:prstGeom>
        </p:spPr>
        <p:txBody>
          <a:bodyPr vert="horz" lIns="0" tIns="0"/>
          <a:lstStyle>
            <a:lvl1pPr marL="0" indent="0">
              <a:lnSpc>
                <a:spcPct val="100000"/>
              </a:lnSpc>
              <a:spcBef>
                <a:spcPts val="0"/>
              </a:spcBef>
              <a:spcAft>
                <a:spcPts val="600"/>
              </a:spcAft>
              <a:buNone/>
              <a:defRPr sz="1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37251016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Text Slide_2 columns">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900000"/>
          </a:xfrm>
          <a:prstGeom prst="rect">
            <a:avLst/>
          </a:prstGeom>
        </p:spPr>
        <p:txBody>
          <a:bodyPr vert="horz" lIns="0" tIns="0"/>
          <a:lstStyle>
            <a:lvl1pPr marL="0" indent="0">
              <a:lnSpc>
                <a:spcPct val="100000"/>
              </a:lnSpc>
              <a:spcBef>
                <a:spcPts val="0"/>
              </a:spcBef>
              <a:buFontTx/>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Text Placeholder 2"/>
          <p:cNvSpPr>
            <a:spLocks noGrp="1"/>
          </p:cNvSpPr>
          <p:nvPr>
            <p:ph type="body" sz="quarter" idx="13"/>
          </p:nvPr>
        </p:nvSpPr>
        <p:spPr>
          <a:xfrm>
            <a:off x="719667" y="2520000"/>
            <a:ext cx="5274733" cy="3556000"/>
          </a:xfrm>
          <a:prstGeom prst="rect">
            <a:avLst/>
          </a:prstGeom>
        </p:spPr>
        <p:txBody>
          <a:bodyPr vert="horz" lIns="0" tIns="0" rIns="0" bIns="0"/>
          <a:lstStyle>
            <a:lvl1pPr marL="27000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10" name="Text Placeholder 2"/>
          <p:cNvSpPr>
            <a:spLocks noGrp="1"/>
          </p:cNvSpPr>
          <p:nvPr>
            <p:ph type="body" sz="quarter" idx="14"/>
          </p:nvPr>
        </p:nvSpPr>
        <p:spPr>
          <a:xfrm>
            <a:off x="6460067" y="2520000"/>
            <a:ext cx="5274733" cy="3556000"/>
          </a:xfrm>
          <a:prstGeom prst="rect">
            <a:avLst/>
          </a:prstGeom>
        </p:spPr>
        <p:txBody>
          <a:bodyPr vert="horz" lIns="0" tIns="0" rIns="0" bIns="0"/>
          <a:lstStyle>
            <a:lvl1pPr marL="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11" name="Text Placeholder 12"/>
          <p:cNvSpPr>
            <a:spLocks noGrp="1"/>
          </p:cNvSpPr>
          <p:nvPr>
            <p:ph type="body" sz="quarter" idx="15"/>
          </p:nvPr>
        </p:nvSpPr>
        <p:spPr>
          <a:xfrm>
            <a:off x="719667" y="1628800"/>
            <a:ext cx="8923867" cy="664300"/>
          </a:xfrm>
          <a:prstGeom prst="rect">
            <a:avLst/>
          </a:prstGeom>
        </p:spPr>
        <p:txBody>
          <a:bodyPr vert="horz" lIns="0" tIns="0"/>
          <a:lstStyle>
            <a:lvl1pPr marL="0" indent="0">
              <a:lnSpc>
                <a:spcPct val="100000"/>
              </a:lnSpc>
              <a:spcBef>
                <a:spcPts val="0"/>
              </a:spcBef>
              <a:spcAft>
                <a:spcPts val="600"/>
              </a:spcAft>
              <a:buNone/>
              <a:defRPr sz="1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7" name="TextBox 6"/>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41150450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able or chart slide">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900000"/>
          </a:xfrm>
          <a:prstGeom prst="rect">
            <a:avLst/>
          </a:prstGeom>
        </p:spPr>
        <p:txBody>
          <a:bodyPr vert="horz" lIns="0" tIns="0"/>
          <a:lstStyle>
            <a:lvl1pPr marL="0" indent="0">
              <a:lnSpc>
                <a:spcPct val="100000"/>
              </a:lnSpc>
              <a:spcBef>
                <a:spcPts val="0"/>
              </a:spcBef>
              <a:spcAft>
                <a:spcPts val="600"/>
              </a:spcAft>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8" name="Table Placeholder 7"/>
          <p:cNvSpPr>
            <a:spLocks noGrp="1"/>
          </p:cNvSpPr>
          <p:nvPr>
            <p:ph type="tbl" sz="quarter" idx="13"/>
          </p:nvPr>
        </p:nvSpPr>
        <p:spPr>
          <a:xfrm>
            <a:off x="719667" y="2520000"/>
            <a:ext cx="10947400" cy="3568700"/>
          </a:xfrm>
          <a:prstGeom prst="rect">
            <a:avLst/>
          </a:prstGeom>
        </p:spPr>
        <p:txBody>
          <a:bodyPr vert="horz" lIns="0" tIns="0"/>
          <a:lstStyle>
            <a:lvl1pPr>
              <a:defRPr sz="1600"/>
            </a:lvl1pPr>
          </a:lstStyle>
          <a:p>
            <a:r>
              <a:rPr lang="en-US"/>
              <a:t>Click icon to add table</a:t>
            </a:r>
          </a:p>
        </p:txBody>
      </p:sp>
      <p:sp>
        <p:nvSpPr>
          <p:cNvPr id="9" name="Text Placeholder 12"/>
          <p:cNvSpPr>
            <a:spLocks noGrp="1"/>
          </p:cNvSpPr>
          <p:nvPr>
            <p:ph type="body" sz="quarter" idx="14"/>
          </p:nvPr>
        </p:nvSpPr>
        <p:spPr>
          <a:xfrm>
            <a:off x="719667" y="1638300"/>
            <a:ext cx="8923867" cy="664300"/>
          </a:xfrm>
          <a:prstGeom prst="rect">
            <a:avLst/>
          </a:prstGeom>
        </p:spPr>
        <p:txBody>
          <a:bodyPr vert="horz" lIns="0" tIns="0"/>
          <a:lstStyle>
            <a:lvl1pPr marL="0" indent="0">
              <a:lnSpc>
                <a:spcPct val="100000"/>
              </a:lnSpc>
              <a:spcBef>
                <a:spcPts val="0"/>
              </a:spcBef>
              <a:spcAft>
                <a:spcPts val="600"/>
              </a:spcAft>
              <a:buNone/>
              <a:defRPr sz="16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3157608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tatement page">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816700"/>
          </a:xfrm>
          <a:prstGeom prst="rect">
            <a:avLst/>
          </a:prstGeom>
        </p:spPr>
        <p:txBody>
          <a:bodyPr vert="horz" lIns="0" tIns="0"/>
          <a:lstStyle>
            <a:lvl1pPr marL="0" indent="0">
              <a:lnSpc>
                <a:spcPct val="100000"/>
              </a:lnSpc>
              <a:spcBef>
                <a:spcPts val="0"/>
              </a:spcBef>
              <a:spcAft>
                <a:spcPts val="600"/>
              </a:spcAft>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5" name="Text Placeholder 4"/>
          <p:cNvSpPr>
            <a:spLocks noGrp="1"/>
          </p:cNvSpPr>
          <p:nvPr>
            <p:ph type="body" sz="quarter" idx="14"/>
          </p:nvPr>
        </p:nvSpPr>
        <p:spPr>
          <a:xfrm>
            <a:off x="719667" y="2160001"/>
            <a:ext cx="10947067" cy="3569425"/>
          </a:xfrm>
          <a:prstGeom prst="rect">
            <a:avLst/>
          </a:prstGeom>
        </p:spPr>
        <p:txBody>
          <a:bodyPr vert="horz" lIns="0" tIns="0" rIns="0" bIns="0" anchor="ctr"/>
          <a:lstStyle>
            <a:lvl1pPr marL="0" indent="0">
              <a:spcBef>
                <a:spcPts val="0"/>
              </a:spcBef>
              <a:buNone/>
              <a:defRPr sz="2000"/>
            </a:lvl1pPr>
            <a:lvl2pPr marL="457200" indent="0">
              <a:spcBef>
                <a:spcPts val="0"/>
              </a:spcBef>
              <a:buNone/>
              <a:defRPr/>
            </a:lvl2pPr>
            <a:lvl3pPr marL="914400" indent="0">
              <a:spcBef>
                <a:spcPts val="0"/>
              </a:spcBef>
              <a:buNone/>
              <a:defRPr/>
            </a:lvl3pPr>
            <a:lvl4pPr marL="1371600" indent="0">
              <a:spcBef>
                <a:spcPts val="0"/>
              </a:spcBef>
              <a:buNone/>
              <a:defRPr/>
            </a:lvl4pPr>
            <a:lvl5pPr marL="1828800" indent="0">
              <a:spcBef>
                <a:spcPts val="0"/>
              </a:spcBef>
              <a:buNone/>
              <a:defRPr/>
            </a:lvl5pPr>
          </a:lstStyle>
          <a:p>
            <a:pPr lvl="0"/>
            <a:r>
              <a:rPr lang="en-US"/>
              <a:t>Edit Master text styles</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2783667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3" name="TextBox 2"/>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a:solidFill>
                <a:schemeClr val="tx1">
                  <a:lumMod val="40000"/>
                  <a:lumOff val="60000"/>
                </a:schemeClr>
              </a:solidFill>
            </a:endParaRPr>
          </a:p>
        </p:txBody>
      </p:sp>
    </p:spTree>
    <p:extLst>
      <p:ext uri="{BB962C8B-B14F-4D97-AF65-F5344CB8AC3E}">
        <p14:creationId xmlns:p14="http://schemas.microsoft.com/office/powerpoint/2010/main" val="7085960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ext Slide_1 col">
    <p:spTree>
      <p:nvGrpSpPr>
        <p:cNvPr id="1" name=""/>
        <p:cNvGrpSpPr/>
        <p:nvPr/>
      </p:nvGrpSpPr>
      <p:grpSpPr>
        <a:xfrm>
          <a:off x="0" y="0"/>
          <a:ext cx="0" cy="0"/>
          <a:chOff x="0" y="0"/>
          <a:chExt cx="0" cy="0"/>
        </a:xfrm>
      </p:grpSpPr>
      <p:sp>
        <p:nvSpPr>
          <p:cNvPr id="4" name="Text Placeholder 12"/>
          <p:cNvSpPr>
            <a:spLocks noGrp="1"/>
          </p:cNvSpPr>
          <p:nvPr>
            <p:ph type="body" sz="quarter" idx="12"/>
          </p:nvPr>
        </p:nvSpPr>
        <p:spPr>
          <a:xfrm>
            <a:off x="720000" y="720000"/>
            <a:ext cx="8923867" cy="908800"/>
          </a:xfrm>
          <a:prstGeom prst="rect">
            <a:avLst/>
          </a:prstGeom>
        </p:spPr>
        <p:txBody>
          <a:bodyPr vert="horz" lIns="0" tIns="0"/>
          <a:lstStyle>
            <a:lvl1pPr marL="0" indent="0">
              <a:lnSpc>
                <a:spcPct val="100000"/>
              </a:lnSpc>
              <a:spcBef>
                <a:spcPts val="0"/>
              </a:spcBef>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Rectangle 8"/>
          <p:cNvSpPr/>
          <p:nvPr userDrawn="1"/>
        </p:nvSpPr>
        <p:spPr>
          <a:xfrm>
            <a:off x="0" y="5006690"/>
            <a:ext cx="305187" cy="1449810"/>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a:p>
        </p:txBody>
      </p:sp>
      <p:sp>
        <p:nvSpPr>
          <p:cNvPr id="3" name="Text Placeholder 2"/>
          <p:cNvSpPr>
            <a:spLocks noGrp="1"/>
          </p:cNvSpPr>
          <p:nvPr>
            <p:ph type="body" sz="quarter" idx="13"/>
          </p:nvPr>
        </p:nvSpPr>
        <p:spPr>
          <a:xfrm>
            <a:off x="719667" y="2520000"/>
            <a:ext cx="10998200" cy="3581400"/>
          </a:xfrm>
          <a:prstGeom prst="rect">
            <a:avLst/>
          </a:prstGeom>
        </p:spPr>
        <p:txBody>
          <a:bodyPr vert="horz" lIns="0" tIns="0" rIns="0" bIns="0"/>
          <a:lstStyle>
            <a:lvl1pPr marL="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dirty="0">
              <a:solidFill>
                <a:schemeClr val="tx1">
                  <a:lumMod val="40000"/>
                  <a:lumOff val="60000"/>
                </a:schemeClr>
              </a:solidFill>
            </a:endParaRPr>
          </a:p>
        </p:txBody>
      </p:sp>
      <p:sp>
        <p:nvSpPr>
          <p:cNvPr id="7" name="Text Placeholder 12"/>
          <p:cNvSpPr>
            <a:spLocks noGrp="1"/>
          </p:cNvSpPr>
          <p:nvPr>
            <p:ph type="body" sz="quarter" idx="15"/>
          </p:nvPr>
        </p:nvSpPr>
        <p:spPr>
          <a:xfrm>
            <a:off x="719667" y="1628800"/>
            <a:ext cx="8923867" cy="664300"/>
          </a:xfrm>
          <a:prstGeom prst="rect">
            <a:avLst/>
          </a:prstGeom>
        </p:spPr>
        <p:txBody>
          <a:bodyPr vert="horz" lIns="0" tIns="0"/>
          <a:lstStyle>
            <a:lvl1pPr marL="0" indent="0">
              <a:lnSpc>
                <a:spcPct val="100000"/>
              </a:lnSpc>
              <a:spcBef>
                <a:spcPts val="0"/>
              </a:spcBef>
              <a:spcAft>
                <a:spcPts val="600"/>
              </a:spcAft>
              <a:buNone/>
              <a:defRPr sz="1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Tree>
    <p:extLst>
      <p:ext uri="{BB962C8B-B14F-4D97-AF65-F5344CB8AC3E}">
        <p14:creationId xmlns:p14="http://schemas.microsoft.com/office/powerpoint/2010/main" val="400281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9" name="Picture Placeholder 8"/>
          <p:cNvSpPr>
            <a:spLocks noGrp="1"/>
          </p:cNvSpPr>
          <p:nvPr>
            <p:ph type="pic" sz="quarter" idx="11"/>
          </p:nvPr>
        </p:nvSpPr>
        <p:spPr>
          <a:xfrm>
            <a:off x="0" y="3390330"/>
            <a:ext cx="12192000" cy="3078000"/>
          </a:xfrm>
          <a:prstGeom prst="rect">
            <a:avLst/>
          </a:prstGeom>
          <a:effectLst/>
        </p:spPr>
        <p:txBody>
          <a:bodyPr vert="horz"/>
          <a:lstStyle>
            <a:lvl1pPr>
              <a:defRPr sz="1600"/>
            </a:lvl1pPr>
          </a:lstStyle>
          <a:p>
            <a:r>
              <a:rPr lang="en-US"/>
              <a:t>Click icon to add picture</a:t>
            </a:r>
            <a:endParaRPr lang="en-US" dirty="0"/>
          </a:p>
        </p:txBody>
      </p:sp>
      <p:sp>
        <p:nvSpPr>
          <p:cNvPr id="4" name="Date Placeholder 3"/>
          <p:cNvSpPr>
            <a:spLocks noGrp="1"/>
          </p:cNvSpPr>
          <p:nvPr>
            <p:ph type="dt" sz="half" idx="10"/>
          </p:nvPr>
        </p:nvSpPr>
        <p:spPr>
          <a:xfrm>
            <a:off x="10532533" y="6537600"/>
            <a:ext cx="1371600" cy="270000"/>
          </a:xfrm>
          <a:prstGeom prst="rect">
            <a:avLst/>
          </a:prstGeom>
        </p:spPr>
        <p:txBody>
          <a:bodyPr tIns="46800" rIns="0"/>
          <a:lstStyle>
            <a:lvl1pPr algn="r">
              <a:defRPr sz="1050">
                <a:solidFill>
                  <a:schemeClr val="tx1">
                    <a:lumMod val="40000"/>
                    <a:lumOff val="60000"/>
                  </a:schemeClr>
                </a:solidFill>
              </a:defRPr>
            </a:lvl1pPr>
          </a:lstStyle>
          <a:p>
            <a:endParaRPr lang="en-US" dirty="0"/>
          </a:p>
        </p:txBody>
      </p:sp>
      <p:sp>
        <p:nvSpPr>
          <p:cNvPr id="13" name="Text Placeholder 12"/>
          <p:cNvSpPr>
            <a:spLocks noGrp="1"/>
          </p:cNvSpPr>
          <p:nvPr>
            <p:ph type="body" sz="quarter" idx="12"/>
          </p:nvPr>
        </p:nvSpPr>
        <p:spPr>
          <a:xfrm>
            <a:off x="694267" y="1181100"/>
            <a:ext cx="8923867" cy="1079500"/>
          </a:xfrm>
          <a:prstGeom prst="rect">
            <a:avLst/>
          </a:prstGeom>
        </p:spPr>
        <p:txBody>
          <a:bodyPr vert="horz" lIns="0" tIns="0"/>
          <a:lstStyle>
            <a:lvl1pPr marL="0" indent="0">
              <a:lnSpc>
                <a:spcPct val="100000"/>
              </a:lnSpc>
              <a:spcBef>
                <a:spcPts val="0"/>
              </a:spcBef>
              <a:buNone/>
              <a:defRPr sz="2800" b="1">
                <a:solidFill>
                  <a:schemeClr val="tx2"/>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15" name="Text Placeholder 14"/>
          <p:cNvSpPr>
            <a:spLocks noGrp="1"/>
          </p:cNvSpPr>
          <p:nvPr>
            <p:ph type="body" sz="quarter" idx="13"/>
          </p:nvPr>
        </p:nvSpPr>
        <p:spPr>
          <a:xfrm>
            <a:off x="694267" y="2362200"/>
            <a:ext cx="8923867" cy="622300"/>
          </a:xfrm>
          <a:prstGeom prst="rect">
            <a:avLst/>
          </a:prstGeom>
        </p:spPr>
        <p:txBody>
          <a:bodyPr vert="horz" lIns="0" tIns="0"/>
          <a:lstStyle>
            <a:lvl1pPr marL="0" indent="0">
              <a:spcBef>
                <a:spcPts val="0"/>
              </a:spcBef>
              <a:spcAft>
                <a:spcPts val="600"/>
              </a:spcAft>
              <a:buNone/>
              <a:defRPr sz="1600">
                <a:solidFill>
                  <a:schemeClr val="tx1">
                    <a:lumMod val="60000"/>
                    <a:lumOff val="40000"/>
                  </a:schemeClr>
                </a:solidFill>
              </a:defRPr>
            </a:lvl1pPr>
            <a:lvl2pPr marL="457200" indent="0">
              <a:buNone/>
              <a:defRPr sz="1400"/>
            </a:lvl2pPr>
            <a:lvl3pPr marL="914400" indent="0">
              <a:buNone/>
              <a:defRPr sz="1400"/>
            </a:lvl3pPr>
            <a:lvl4pPr marL="1371600" indent="0">
              <a:buNone/>
              <a:defRPr sz="1400"/>
            </a:lvl4pPr>
            <a:lvl5pPr marL="1828800" indent="0">
              <a:buNone/>
              <a:defRPr sz="1400"/>
            </a:lvl5pPr>
          </a:lstStyle>
          <a:p>
            <a:pPr lvl="0"/>
            <a:r>
              <a:rPr lang="en-US"/>
              <a:t>Edit Master text styles</a:t>
            </a:r>
          </a:p>
        </p:txBody>
      </p:sp>
      <p:sp>
        <p:nvSpPr>
          <p:cNvPr id="8" name="Rectangle 7"/>
          <p:cNvSpPr/>
          <p:nvPr userDrawn="1"/>
        </p:nvSpPr>
        <p:spPr>
          <a:xfrm>
            <a:off x="0" y="1857804"/>
            <a:ext cx="305187" cy="31488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35825894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ivider">
    <p:spTree>
      <p:nvGrpSpPr>
        <p:cNvPr id="1" name=""/>
        <p:cNvGrpSpPr/>
        <p:nvPr/>
      </p:nvGrpSpPr>
      <p:grpSpPr>
        <a:xfrm>
          <a:off x="0" y="0"/>
          <a:ext cx="0" cy="0"/>
          <a:chOff x="0" y="0"/>
          <a:chExt cx="0" cy="0"/>
        </a:xfrm>
      </p:grpSpPr>
      <p:sp>
        <p:nvSpPr>
          <p:cNvPr id="4" name="Rectangle 3"/>
          <p:cNvSpPr/>
          <p:nvPr userDrawn="1"/>
        </p:nvSpPr>
        <p:spPr>
          <a:xfrm>
            <a:off x="0" y="1857804"/>
            <a:ext cx="305187" cy="3148887"/>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800" dirty="0"/>
          </a:p>
        </p:txBody>
      </p:sp>
      <p:sp>
        <p:nvSpPr>
          <p:cNvPr id="7" name="Text Placeholder 6"/>
          <p:cNvSpPr>
            <a:spLocks noGrp="1"/>
          </p:cNvSpPr>
          <p:nvPr>
            <p:ph type="body" sz="quarter" idx="10"/>
          </p:nvPr>
        </p:nvSpPr>
        <p:spPr>
          <a:xfrm>
            <a:off x="491067" y="1857803"/>
            <a:ext cx="11700933" cy="3149600"/>
          </a:xfrm>
          <a:prstGeom prst="rect">
            <a:avLst/>
          </a:prstGeom>
          <a:ln>
            <a:noFill/>
          </a:ln>
        </p:spPr>
        <p:txBody>
          <a:bodyPr vert="horz" lIns="360000" tIns="0" bIns="0" anchor="ctr"/>
          <a:lstStyle>
            <a:lvl1pPr marL="0" indent="0">
              <a:lnSpc>
                <a:spcPct val="80000"/>
              </a:lnSpc>
              <a:buNone/>
              <a:defRPr sz="2800" b="1"/>
            </a:lvl1pPr>
            <a:lvl2pPr marL="457200" indent="0">
              <a:buNone/>
              <a:defRPr sz="2800"/>
            </a:lvl2pPr>
            <a:lvl3pPr marL="914400" indent="0">
              <a:buNone/>
              <a:defRPr sz="2800"/>
            </a:lvl3pPr>
            <a:lvl4pPr marL="1371600" indent="0">
              <a:buNone/>
              <a:defRPr sz="2800"/>
            </a:lvl4pPr>
            <a:lvl5pPr marL="1828800" indent="0">
              <a:buNone/>
              <a:defRPr sz="2800"/>
            </a:lvl5pPr>
          </a:lstStyle>
          <a:p>
            <a:pPr lvl="0"/>
            <a:r>
              <a:rPr lang="en-US"/>
              <a:t>Edit Master text styles</a:t>
            </a:r>
          </a:p>
        </p:txBody>
      </p:sp>
      <p:sp>
        <p:nvSpPr>
          <p:cNvPr id="3" name="TextBox 2"/>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dirty="0">
              <a:solidFill>
                <a:schemeClr val="tx1">
                  <a:lumMod val="40000"/>
                  <a:lumOff val="60000"/>
                </a:schemeClr>
              </a:solidFill>
            </a:endParaRPr>
          </a:p>
        </p:txBody>
      </p:sp>
    </p:spTree>
    <p:extLst>
      <p:ext uri="{BB962C8B-B14F-4D97-AF65-F5344CB8AC3E}">
        <p14:creationId xmlns:p14="http://schemas.microsoft.com/office/powerpoint/2010/main" val="1826246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ext Slide_2 columns">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900000"/>
          </a:xfrm>
          <a:prstGeom prst="rect">
            <a:avLst/>
          </a:prstGeom>
        </p:spPr>
        <p:txBody>
          <a:bodyPr vert="horz" lIns="0" tIns="0"/>
          <a:lstStyle>
            <a:lvl1pPr marL="0" indent="0">
              <a:lnSpc>
                <a:spcPct val="100000"/>
              </a:lnSpc>
              <a:spcBef>
                <a:spcPts val="0"/>
              </a:spcBef>
              <a:buFontTx/>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9" name="Text Placeholder 2"/>
          <p:cNvSpPr>
            <a:spLocks noGrp="1"/>
          </p:cNvSpPr>
          <p:nvPr>
            <p:ph type="body" sz="quarter" idx="13"/>
          </p:nvPr>
        </p:nvSpPr>
        <p:spPr>
          <a:xfrm>
            <a:off x="719667" y="2520000"/>
            <a:ext cx="5274733" cy="3556000"/>
          </a:xfrm>
          <a:prstGeom prst="rect">
            <a:avLst/>
          </a:prstGeom>
        </p:spPr>
        <p:txBody>
          <a:bodyPr vert="horz" lIns="0" tIns="0" rIns="0" bIns="0"/>
          <a:lstStyle>
            <a:lvl1pPr marL="27000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10" name="Text Placeholder 2"/>
          <p:cNvSpPr>
            <a:spLocks noGrp="1"/>
          </p:cNvSpPr>
          <p:nvPr>
            <p:ph type="body" sz="quarter" idx="14"/>
          </p:nvPr>
        </p:nvSpPr>
        <p:spPr>
          <a:xfrm>
            <a:off x="6460067" y="2520000"/>
            <a:ext cx="5274733" cy="3556000"/>
          </a:xfrm>
          <a:prstGeom prst="rect">
            <a:avLst/>
          </a:prstGeom>
        </p:spPr>
        <p:txBody>
          <a:bodyPr vert="horz" lIns="0" tIns="0" rIns="0" bIns="0"/>
          <a:lstStyle>
            <a:lvl1pPr marL="0" indent="-270000">
              <a:spcBef>
                <a:spcPts val="0"/>
              </a:spcBef>
              <a:spcAft>
                <a:spcPts val="1000"/>
              </a:spcAft>
              <a:defRPr sz="1600"/>
            </a:lvl1pPr>
            <a:lvl2pPr marL="558000" indent="-270000">
              <a:spcBef>
                <a:spcPts val="0"/>
              </a:spcBef>
              <a:spcAft>
                <a:spcPts val="1000"/>
              </a:spcAft>
              <a:defRPr sz="1600"/>
            </a:lvl2pPr>
          </a:lstStyle>
          <a:p>
            <a:pPr lvl="0"/>
            <a:r>
              <a:rPr lang="en-US"/>
              <a:t>Edit Master text styles</a:t>
            </a:r>
          </a:p>
          <a:p>
            <a:pPr lvl="1"/>
            <a:r>
              <a:rPr lang="en-US"/>
              <a:t>Second level</a:t>
            </a:r>
          </a:p>
        </p:txBody>
      </p:sp>
      <p:sp>
        <p:nvSpPr>
          <p:cNvPr id="11" name="Text Placeholder 12"/>
          <p:cNvSpPr>
            <a:spLocks noGrp="1"/>
          </p:cNvSpPr>
          <p:nvPr>
            <p:ph type="body" sz="quarter" idx="15"/>
          </p:nvPr>
        </p:nvSpPr>
        <p:spPr>
          <a:xfrm>
            <a:off x="719667" y="1628800"/>
            <a:ext cx="8923867" cy="664300"/>
          </a:xfrm>
          <a:prstGeom prst="rect">
            <a:avLst/>
          </a:prstGeom>
        </p:spPr>
        <p:txBody>
          <a:bodyPr vert="horz" lIns="0" tIns="0"/>
          <a:lstStyle>
            <a:lvl1pPr marL="0" indent="0">
              <a:lnSpc>
                <a:spcPct val="100000"/>
              </a:lnSpc>
              <a:spcBef>
                <a:spcPts val="0"/>
              </a:spcBef>
              <a:spcAft>
                <a:spcPts val="600"/>
              </a:spcAft>
              <a:buNone/>
              <a:defRPr sz="18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7" name="TextBox 6"/>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dirty="0">
              <a:solidFill>
                <a:schemeClr val="tx1">
                  <a:lumMod val="40000"/>
                  <a:lumOff val="60000"/>
                </a:schemeClr>
              </a:solidFill>
            </a:endParaRPr>
          </a:p>
        </p:txBody>
      </p:sp>
    </p:spTree>
    <p:extLst>
      <p:ext uri="{BB962C8B-B14F-4D97-AF65-F5344CB8AC3E}">
        <p14:creationId xmlns:p14="http://schemas.microsoft.com/office/powerpoint/2010/main" val="2104539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or chart slide">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900000"/>
          </a:xfrm>
          <a:prstGeom prst="rect">
            <a:avLst/>
          </a:prstGeom>
        </p:spPr>
        <p:txBody>
          <a:bodyPr vert="horz" lIns="0" tIns="0"/>
          <a:lstStyle>
            <a:lvl1pPr marL="0" indent="0">
              <a:lnSpc>
                <a:spcPct val="100000"/>
              </a:lnSpc>
              <a:spcBef>
                <a:spcPts val="0"/>
              </a:spcBef>
              <a:spcAft>
                <a:spcPts val="600"/>
              </a:spcAft>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8" name="Table Placeholder 7"/>
          <p:cNvSpPr>
            <a:spLocks noGrp="1"/>
          </p:cNvSpPr>
          <p:nvPr>
            <p:ph type="tbl" sz="quarter" idx="13"/>
          </p:nvPr>
        </p:nvSpPr>
        <p:spPr>
          <a:xfrm>
            <a:off x="719667" y="2520000"/>
            <a:ext cx="10947400" cy="3568700"/>
          </a:xfrm>
          <a:prstGeom prst="rect">
            <a:avLst/>
          </a:prstGeom>
        </p:spPr>
        <p:txBody>
          <a:bodyPr vert="horz" lIns="0" tIns="0"/>
          <a:lstStyle>
            <a:lvl1pPr>
              <a:defRPr sz="1600"/>
            </a:lvl1pPr>
          </a:lstStyle>
          <a:p>
            <a:r>
              <a:rPr lang="en-US"/>
              <a:t>Click icon to add table</a:t>
            </a:r>
            <a:endParaRPr lang="en-US" dirty="0"/>
          </a:p>
        </p:txBody>
      </p:sp>
      <p:sp>
        <p:nvSpPr>
          <p:cNvPr id="9" name="Text Placeholder 12"/>
          <p:cNvSpPr>
            <a:spLocks noGrp="1"/>
          </p:cNvSpPr>
          <p:nvPr>
            <p:ph type="body" sz="quarter" idx="14"/>
          </p:nvPr>
        </p:nvSpPr>
        <p:spPr>
          <a:xfrm>
            <a:off x="719667" y="1638300"/>
            <a:ext cx="8923867" cy="664300"/>
          </a:xfrm>
          <a:prstGeom prst="rect">
            <a:avLst/>
          </a:prstGeom>
        </p:spPr>
        <p:txBody>
          <a:bodyPr vert="horz" lIns="0" tIns="0"/>
          <a:lstStyle>
            <a:lvl1pPr marL="0" indent="0">
              <a:lnSpc>
                <a:spcPct val="100000"/>
              </a:lnSpc>
              <a:spcBef>
                <a:spcPts val="0"/>
              </a:spcBef>
              <a:spcAft>
                <a:spcPts val="600"/>
              </a:spcAft>
              <a:buNone/>
              <a:defRPr sz="1600" b="0">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dirty="0">
              <a:solidFill>
                <a:schemeClr val="tx1">
                  <a:lumMod val="40000"/>
                  <a:lumOff val="60000"/>
                </a:schemeClr>
              </a:solidFill>
            </a:endParaRPr>
          </a:p>
        </p:txBody>
      </p:sp>
    </p:spTree>
    <p:extLst>
      <p:ext uri="{BB962C8B-B14F-4D97-AF65-F5344CB8AC3E}">
        <p14:creationId xmlns:p14="http://schemas.microsoft.com/office/powerpoint/2010/main" val="2482800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tatement page">
    <p:spTree>
      <p:nvGrpSpPr>
        <p:cNvPr id="1" name=""/>
        <p:cNvGrpSpPr/>
        <p:nvPr/>
      </p:nvGrpSpPr>
      <p:grpSpPr>
        <a:xfrm>
          <a:off x="0" y="0"/>
          <a:ext cx="0" cy="0"/>
          <a:chOff x="0" y="0"/>
          <a:chExt cx="0" cy="0"/>
        </a:xfrm>
      </p:grpSpPr>
      <p:sp>
        <p:nvSpPr>
          <p:cNvPr id="3" name="Text Placeholder 12"/>
          <p:cNvSpPr>
            <a:spLocks noGrp="1"/>
          </p:cNvSpPr>
          <p:nvPr>
            <p:ph type="body" sz="quarter" idx="12"/>
          </p:nvPr>
        </p:nvSpPr>
        <p:spPr>
          <a:xfrm>
            <a:off x="720000" y="720000"/>
            <a:ext cx="8923867" cy="816700"/>
          </a:xfrm>
          <a:prstGeom prst="rect">
            <a:avLst/>
          </a:prstGeom>
        </p:spPr>
        <p:txBody>
          <a:bodyPr vert="horz" lIns="0" tIns="0"/>
          <a:lstStyle>
            <a:lvl1pPr marL="0" indent="0">
              <a:lnSpc>
                <a:spcPct val="100000"/>
              </a:lnSpc>
              <a:spcBef>
                <a:spcPts val="0"/>
              </a:spcBef>
              <a:spcAft>
                <a:spcPts val="600"/>
              </a:spcAft>
              <a:buNone/>
              <a:defRPr sz="2400" b="1">
                <a:solidFill>
                  <a:schemeClr val="tx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a:t>Edit Master text styles</a:t>
            </a:r>
          </a:p>
        </p:txBody>
      </p:sp>
      <p:sp>
        <p:nvSpPr>
          <p:cNvPr id="5" name="Text Placeholder 4"/>
          <p:cNvSpPr>
            <a:spLocks noGrp="1"/>
          </p:cNvSpPr>
          <p:nvPr>
            <p:ph type="body" sz="quarter" idx="14"/>
          </p:nvPr>
        </p:nvSpPr>
        <p:spPr>
          <a:xfrm>
            <a:off x="719667" y="2160001"/>
            <a:ext cx="10947067" cy="3569425"/>
          </a:xfrm>
          <a:prstGeom prst="rect">
            <a:avLst/>
          </a:prstGeom>
        </p:spPr>
        <p:txBody>
          <a:bodyPr vert="horz" lIns="0" tIns="0" rIns="0" bIns="0" anchor="ctr"/>
          <a:lstStyle>
            <a:lvl1pPr marL="0" indent="0">
              <a:spcBef>
                <a:spcPts val="0"/>
              </a:spcBef>
              <a:buNone/>
              <a:defRPr sz="2000"/>
            </a:lvl1pPr>
            <a:lvl2pPr marL="457200" indent="0">
              <a:spcBef>
                <a:spcPts val="0"/>
              </a:spcBef>
              <a:buNone/>
              <a:defRPr/>
            </a:lvl2pPr>
            <a:lvl3pPr marL="914400" indent="0">
              <a:spcBef>
                <a:spcPts val="0"/>
              </a:spcBef>
              <a:buNone/>
              <a:defRPr/>
            </a:lvl3pPr>
            <a:lvl4pPr marL="1371600" indent="0">
              <a:spcBef>
                <a:spcPts val="0"/>
              </a:spcBef>
              <a:buNone/>
              <a:defRPr/>
            </a:lvl4pPr>
            <a:lvl5pPr marL="1828800" indent="0">
              <a:spcBef>
                <a:spcPts val="0"/>
              </a:spcBef>
              <a:buNone/>
              <a:defRPr/>
            </a:lvl5pPr>
          </a:lstStyle>
          <a:p>
            <a:pPr lvl="0"/>
            <a:r>
              <a:rPr lang="en-US"/>
              <a:t>Edit Master text styles</a:t>
            </a:r>
          </a:p>
        </p:txBody>
      </p:sp>
      <p:sp>
        <p:nvSpPr>
          <p:cNvPr id="6" name="TextBox 5"/>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dirty="0">
              <a:solidFill>
                <a:schemeClr val="tx1">
                  <a:lumMod val="40000"/>
                  <a:lumOff val="60000"/>
                </a:schemeClr>
              </a:solidFill>
            </a:endParaRPr>
          </a:p>
        </p:txBody>
      </p:sp>
    </p:spTree>
    <p:extLst>
      <p:ext uri="{BB962C8B-B14F-4D97-AF65-F5344CB8AC3E}">
        <p14:creationId xmlns:p14="http://schemas.microsoft.com/office/powerpoint/2010/main" val="30956348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TextBox 2"/>
          <p:cNvSpPr txBox="1"/>
          <p:nvPr userDrawn="1"/>
        </p:nvSpPr>
        <p:spPr>
          <a:xfrm>
            <a:off x="10531200" y="6537600"/>
            <a:ext cx="1372800" cy="270000"/>
          </a:xfrm>
          <a:prstGeom prst="rect">
            <a:avLst/>
          </a:prstGeom>
          <a:noFill/>
        </p:spPr>
        <p:txBody>
          <a:bodyPr wrap="square" rIns="0" rtlCol="0">
            <a:noAutofit/>
          </a:bodyPr>
          <a:lstStyle/>
          <a:p>
            <a:pPr algn="r"/>
            <a:fld id="{9E3D8883-1444-294F-B883-F0AFBFC6EF5B}" type="slidenum">
              <a:rPr lang="en-US" sz="1000" baseline="0" smtClean="0">
                <a:solidFill>
                  <a:schemeClr val="tx1">
                    <a:lumMod val="40000"/>
                    <a:lumOff val="60000"/>
                  </a:schemeClr>
                </a:solidFill>
              </a:rPr>
              <a:t>‹#›</a:t>
            </a:fld>
            <a:endParaRPr lang="en-US" sz="1000" baseline="0" dirty="0">
              <a:solidFill>
                <a:schemeClr val="tx1">
                  <a:lumMod val="40000"/>
                  <a:lumOff val="60000"/>
                </a:schemeClr>
              </a:solidFill>
            </a:endParaRPr>
          </a:p>
        </p:txBody>
      </p:sp>
    </p:spTree>
    <p:extLst>
      <p:ext uri="{BB962C8B-B14F-4D97-AF65-F5344CB8AC3E}">
        <p14:creationId xmlns:p14="http://schemas.microsoft.com/office/powerpoint/2010/main" val="22502260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27ED9C8-F09A-4D9E-BEC0-4725162E21FF}" type="datetimeFigureOut">
              <a:rPr lang="en-US" smtClean="0"/>
              <a:t>7/26/2021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D807A-D3EC-4DEA-86E2-120E4093F1A6}" type="slidenum">
              <a:rPr lang="en-US" smtClean="0"/>
              <a:t>‹#›</a:t>
            </a:fld>
            <a:endParaRPr lang="en-US"/>
          </a:p>
        </p:txBody>
      </p:sp>
    </p:spTree>
    <p:extLst>
      <p:ext uri="{BB962C8B-B14F-4D97-AF65-F5344CB8AC3E}">
        <p14:creationId xmlns:p14="http://schemas.microsoft.com/office/powerpoint/2010/main" val="575476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70650"/>
            <a:ext cx="12192000" cy="40005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9" name="Rectangle 8"/>
          <p:cNvSpPr/>
          <p:nvPr/>
        </p:nvSpPr>
        <p:spPr>
          <a:xfrm>
            <a:off x="0" y="0"/>
            <a:ext cx="12192000" cy="190500"/>
          </a:xfrm>
          <a:prstGeom prst="rect">
            <a:avLst/>
          </a:prstGeom>
          <a:solidFill>
            <a:srgbClr val="532A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15" name="TextBox 14"/>
          <p:cNvSpPr txBox="1"/>
          <p:nvPr/>
        </p:nvSpPr>
        <p:spPr>
          <a:xfrm>
            <a:off x="3069640" y="6537327"/>
            <a:ext cx="7001933" cy="213585"/>
          </a:xfrm>
          <a:prstGeom prst="rect">
            <a:avLst/>
          </a:prstGeom>
          <a:noFill/>
        </p:spPr>
        <p:txBody>
          <a:bodyPr wrap="square" lIns="0" rtlCol="0">
            <a:spAutoFit/>
          </a:bodyPr>
          <a:lstStyle/>
          <a:p>
            <a:pPr algn="r"/>
            <a:r>
              <a:rPr lang="en-GB" sz="788" kern="1200" dirty="0">
                <a:solidFill>
                  <a:schemeClr val="bg1"/>
                </a:solidFill>
                <a:effectLst/>
                <a:latin typeface="+mn-lt"/>
                <a:ea typeface="+mn-ea"/>
                <a:cs typeface="+mn-cs"/>
              </a:rPr>
              <a:t>HYRWYDDO DEWIS</a:t>
            </a:r>
            <a:r>
              <a:rPr lang="en-US" sz="788" dirty="0">
                <a:solidFill>
                  <a:srgbClr val="FFFFFF"/>
                </a:solidFill>
              </a:rPr>
              <a:t>   •   </a:t>
            </a:r>
            <a:r>
              <a:rPr lang="en-GB" sz="788" kern="1200" dirty="0">
                <a:solidFill>
                  <a:schemeClr val="bg1"/>
                </a:solidFill>
                <a:effectLst/>
                <a:latin typeface="+mn-lt"/>
                <a:ea typeface="+mn-ea"/>
                <a:cs typeface="+mn-cs"/>
              </a:rPr>
              <a:t>DIOGELU SAFONAU</a:t>
            </a:r>
            <a:r>
              <a:rPr lang="en-US" sz="788" dirty="0">
                <a:solidFill>
                  <a:srgbClr val="FFFFFF"/>
                </a:solidFill>
              </a:rPr>
              <a:t>   •   </a:t>
            </a:r>
            <a:r>
              <a:rPr lang="en-GB" sz="788" kern="1200" dirty="0">
                <a:solidFill>
                  <a:schemeClr val="bg1"/>
                </a:solidFill>
                <a:effectLst/>
                <a:latin typeface="+mn-lt"/>
                <a:ea typeface="+mn-ea"/>
                <a:cs typeface="+mn-cs"/>
              </a:rPr>
              <a:t>ATAL NIWED</a:t>
            </a:r>
            <a:endParaRPr lang="en-US" sz="788" dirty="0">
              <a:solidFill>
                <a:srgbClr val="FFFFFF"/>
              </a:solidFill>
            </a:endParaRPr>
          </a:p>
        </p:txBody>
      </p:sp>
      <p:sp>
        <p:nvSpPr>
          <p:cNvPr id="8" name="Round Same Side Corner Rectangle 10"/>
          <p:cNvSpPr/>
          <p:nvPr userDrawn="1"/>
        </p:nvSpPr>
        <p:spPr>
          <a:xfrm rot="10800000">
            <a:off x="10510983" y="0"/>
            <a:ext cx="1357200" cy="1024193"/>
          </a:xfrm>
          <a:prstGeom prst="round2SameRect">
            <a:avLst/>
          </a:prstGeom>
          <a:solidFill>
            <a:srgbClr val="FFFFFF"/>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defTabSz="685766">
              <a:defRPr/>
            </a:pPr>
            <a:endParaRPr lang="en-US" sz="1350" kern="0" dirty="0">
              <a:solidFill>
                <a:sysClr val="windowText" lastClr="000000"/>
              </a:solidFill>
            </a:endParaRPr>
          </a:p>
        </p:txBody>
      </p:sp>
      <p:pic>
        <p:nvPicPr>
          <p:cNvPr id="16" name="Picture 15"/>
          <p:cNvPicPr>
            <a:picLocks noChangeAspect="1"/>
          </p:cNvPicPr>
          <p:nvPr userDrawn="1"/>
        </p:nvPicPr>
        <p:blipFill>
          <a:blip r:embed="rId18"/>
          <a:stretch>
            <a:fillRect/>
          </a:stretch>
        </p:blipFill>
        <p:spPr>
          <a:xfrm>
            <a:off x="10611733" y="423649"/>
            <a:ext cx="1155700" cy="460799"/>
          </a:xfrm>
          <a:prstGeom prst="rect">
            <a:avLst/>
          </a:prstGeom>
        </p:spPr>
      </p:pic>
      <p:sp>
        <p:nvSpPr>
          <p:cNvPr id="2" name="MSIPCMContentMarking" descr="{&quot;HashCode&quot;:-1754928040,&quot;Placement&quot;:&quot;Header&quot;}">
            <a:extLst>
              <a:ext uri="{FF2B5EF4-FFF2-40B4-BE49-F238E27FC236}">
                <a16:creationId xmlns:a16="http://schemas.microsoft.com/office/drawing/2014/main" id="{CF7CFEAB-D7BA-4CE3-A521-07A0809701AF}"/>
              </a:ext>
            </a:extLst>
          </p:cNvPr>
          <p:cNvSpPr txBox="1"/>
          <p:nvPr userDrawn="1"/>
        </p:nvSpPr>
        <p:spPr>
          <a:xfrm>
            <a:off x="0" y="0"/>
            <a:ext cx="2153206" cy="296525"/>
          </a:xfrm>
          <a:prstGeom prst="rect">
            <a:avLst/>
          </a:prstGeom>
          <a:noFill/>
        </p:spPr>
        <p:txBody>
          <a:bodyPr vert="horz" wrap="square" lIns="0" tIns="0" rIns="0" bIns="0" rtlCol="0" anchor="ctr" anchorCtr="1">
            <a:spAutoFit/>
          </a:bodyPr>
          <a:lstStyle/>
          <a:p>
            <a:pPr algn="l">
              <a:spcBef>
                <a:spcPts val="0"/>
              </a:spcBef>
              <a:spcAft>
                <a:spcPts val="0"/>
              </a:spcAft>
            </a:pPr>
            <a:r>
              <a:rPr lang="en-GB" sz="1200">
                <a:solidFill>
                  <a:srgbClr val="000000"/>
                </a:solidFill>
                <a:latin typeface="Calibri" panose="020F0502020204030204" pitchFamily="34" charset="0"/>
              </a:rPr>
              <a:t>Classification: CONFIDENTIAL</a:t>
            </a:r>
          </a:p>
        </p:txBody>
      </p:sp>
    </p:spTree>
    <p:extLst>
      <p:ext uri="{BB962C8B-B14F-4D97-AF65-F5344CB8AC3E}">
        <p14:creationId xmlns:p14="http://schemas.microsoft.com/office/powerpoint/2010/main" val="1881457090"/>
      </p:ext>
    </p:extLst>
  </p:cSld>
  <p:clrMap bg1="lt1" tx1="dk1" bg2="lt2" tx2="dk2" accent1="accent1" accent2="accent2" accent3="accent3" accent4="accent4" accent5="accent5" accent6="accent6" hlink="hlink" folHlink="folHlink"/>
  <p:sldLayoutIdLst>
    <p:sldLayoutId id="2147493474" r:id="rId1"/>
    <p:sldLayoutId id="2147493475" r:id="rId2"/>
    <p:sldLayoutId id="2147493476" r:id="rId3"/>
    <p:sldLayoutId id="2147493477" r:id="rId4"/>
    <p:sldLayoutId id="2147493478" r:id="rId5"/>
    <p:sldLayoutId id="2147493479" r:id="rId6"/>
    <p:sldLayoutId id="2147493480" r:id="rId7"/>
    <p:sldLayoutId id="2147493481" r:id="rId8"/>
    <p:sldLayoutId id="2147493482" r:id="rId9"/>
    <p:sldLayoutId id="2147493456" r:id="rId10"/>
    <p:sldLayoutId id="2147493457" r:id="rId11"/>
    <p:sldLayoutId id="2147493467" r:id="rId12"/>
    <p:sldLayoutId id="2147493468" r:id="rId13"/>
    <p:sldLayoutId id="2147493469" r:id="rId14"/>
    <p:sldLayoutId id="2147493470" r:id="rId15"/>
    <p:sldLayoutId id="2147493471" r:id="rId16"/>
  </p:sldLayoutIdLst>
  <p:hf hdr="0" ftr="0" dt="0"/>
  <p:txStyles>
    <p:titleStyle>
      <a:lvl1pPr algn="ctr" defTabSz="3429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342900" rtl="0" eaLnBrk="1" latinLnBrk="0" hangingPunct="1">
        <a:spcBef>
          <a:spcPct val="20000"/>
        </a:spcBef>
        <a:buFont typeface="Arial"/>
        <a:buChar char="•"/>
        <a:defRPr sz="2400" kern="1200">
          <a:solidFill>
            <a:schemeClr val="tx1"/>
          </a:solidFill>
          <a:latin typeface="+mn-lt"/>
          <a:ea typeface="+mn-ea"/>
          <a:cs typeface="+mn-cs"/>
        </a:defRPr>
      </a:lvl1pPr>
      <a:lvl2pPr marL="557213" indent="-214313" algn="l" defTabSz="342900" rtl="0" eaLnBrk="1" latinLnBrk="0" hangingPunct="1">
        <a:spcBef>
          <a:spcPct val="20000"/>
        </a:spcBef>
        <a:buFont typeface="Arial"/>
        <a:buChar char="–"/>
        <a:defRPr sz="2100" kern="1200">
          <a:solidFill>
            <a:schemeClr val="tx1"/>
          </a:solidFill>
          <a:latin typeface="+mn-lt"/>
          <a:ea typeface="+mn-ea"/>
          <a:cs typeface="+mn-cs"/>
        </a:defRPr>
      </a:lvl2pPr>
      <a:lvl3pPr marL="857250" indent="-171450" algn="l" defTabSz="342900" rtl="0" eaLnBrk="1" latinLnBrk="0" hangingPunct="1">
        <a:spcBef>
          <a:spcPct val="20000"/>
        </a:spcBef>
        <a:buFont typeface="Arial"/>
        <a:buChar char="•"/>
        <a:defRPr sz="1800" kern="1200">
          <a:solidFill>
            <a:schemeClr val="tx1"/>
          </a:solidFill>
          <a:latin typeface="+mn-lt"/>
          <a:ea typeface="+mn-ea"/>
          <a:cs typeface="+mn-cs"/>
        </a:defRPr>
      </a:lvl3pPr>
      <a:lvl4pPr marL="1200150" indent="-171450" algn="l" defTabSz="342900" rtl="0" eaLnBrk="1" latinLnBrk="0" hangingPunct="1">
        <a:spcBef>
          <a:spcPct val="20000"/>
        </a:spcBef>
        <a:buFont typeface="Arial"/>
        <a:buChar char="–"/>
        <a:defRPr sz="1500" kern="1200">
          <a:solidFill>
            <a:schemeClr val="tx1"/>
          </a:solidFill>
          <a:latin typeface="+mn-lt"/>
          <a:ea typeface="+mn-ea"/>
          <a:cs typeface="+mn-cs"/>
        </a:defRPr>
      </a:lvl4pPr>
      <a:lvl5pPr marL="1543050" indent="-171450" algn="l" defTabSz="342900" rtl="0" eaLnBrk="1" latinLnBrk="0" hangingPunct="1">
        <a:spcBef>
          <a:spcPct val="20000"/>
        </a:spcBef>
        <a:buFont typeface="Arial"/>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app.powerbi.com/reports/01744da9-29ea-49af-9748-fc11ddcf5774/ReportSectionc344d2be04a8111fdb0c?pbi_source=PowerPoint" TargetMode="External"/><Relationship Id="rId1" Type="http://schemas.openxmlformats.org/officeDocument/2006/relationships/slideLayout" Target="../slideLayouts/slideLayout9.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ofcom.org.uk/cymru/research-and-data/tv-radio-and-on-demand/news-media/news-consumption"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a:hlinkClick r:id="rId2"/>
            <a:extLst>
              <a:ext uri="{C183D7F6-B498-43B3-948B-1728B52AA6E4}">
                <adec:decorative xmlns:adec="http://schemas.microsoft.com/office/drawing/2017/decorative" val="1"/>
              </a:ext>
            </a:extLst>
          </p:cNvPr>
          <p:cNvPicPr>
            <a:picLocks noChangeAspect="1"/>
          </p:cNvPicPr>
          <p:nvPr/>
        </p:nvPicPr>
        <p:blipFill rotWithShape="1">
          <a:blip r:embed="rId3"/>
          <a:srcRect l="376" t="15929" r="481" b="13923"/>
          <a:stretch/>
        </p:blipFill>
        <p:spPr>
          <a:xfrm>
            <a:off x="216630" y="1084333"/>
            <a:ext cx="11917377" cy="4810716"/>
          </a:xfrm>
          <a:prstGeom prst="rect">
            <a:avLst/>
          </a:prstGeom>
          <a:noFill/>
        </p:spPr>
      </p:pic>
      <p:sp>
        <p:nvSpPr>
          <p:cNvPr id="5" name="Rectangle 4">
            <a:extLst>
              <a:ext uri="{FF2B5EF4-FFF2-40B4-BE49-F238E27FC236}">
                <a16:creationId xmlns:a16="http://schemas.microsoft.com/office/drawing/2014/main" id="{E9975175-F9F0-446C-845A-9B93927F4761}"/>
              </a:ext>
              <a:ext uri="{C183D7F6-B498-43B3-948B-1728B52AA6E4}">
                <adec:decorative xmlns:adec="http://schemas.microsoft.com/office/drawing/2017/decorative" val="1"/>
              </a:ext>
            </a:extLst>
          </p:cNvPr>
          <p:cNvSpPr/>
          <p:nvPr/>
        </p:nvSpPr>
        <p:spPr>
          <a:xfrm>
            <a:off x="1967948" y="1977887"/>
            <a:ext cx="2295939" cy="2623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
        <p:nvSpPr>
          <p:cNvPr id="6" name="Rectangle 5">
            <a:extLst>
              <a:ext uri="{FF2B5EF4-FFF2-40B4-BE49-F238E27FC236}">
                <a16:creationId xmlns:a16="http://schemas.microsoft.com/office/drawing/2014/main" id="{7E32C714-7C8A-4E67-8A10-51544301F3D8}"/>
              </a:ext>
              <a:ext uri="{C183D7F6-B498-43B3-948B-1728B52AA6E4}">
                <adec:decorative xmlns:adec="http://schemas.microsoft.com/office/drawing/2017/decorative" val="1"/>
              </a:ext>
            </a:extLst>
          </p:cNvPr>
          <p:cNvSpPr/>
          <p:nvPr/>
        </p:nvSpPr>
        <p:spPr>
          <a:xfrm>
            <a:off x="2925418" y="513522"/>
            <a:ext cx="1249017" cy="2623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a:extLst>
              <a:ext uri="{FF2B5EF4-FFF2-40B4-BE49-F238E27FC236}">
                <a16:creationId xmlns:a16="http://schemas.microsoft.com/office/drawing/2014/main" id="{E7780932-9E8C-4F55-96BB-E0D83C7F1BE6}"/>
              </a:ext>
              <a:ext uri="{C183D7F6-B498-43B3-948B-1728B52AA6E4}">
                <adec:decorative xmlns:adec="http://schemas.microsoft.com/office/drawing/2017/decorative" val="1"/>
              </a:ext>
            </a:extLst>
          </p:cNvPr>
          <p:cNvPicPr>
            <a:picLocks noChangeAspect="1"/>
          </p:cNvPicPr>
          <p:nvPr/>
        </p:nvPicPr>
        <p:blipFill>
          <a:blip r:embed="rId4">
            <a:duotone>
              <a:schemeClr val="accent2">
                <a:shade val="45000"/>
                <a:satMod val="135000"/>
              </a:schemeClr>
              <a:prstClr val="white"/>
            </a:duotone>
          </a:blip>
          <a:stretch>
            <a:fillRect/>
          </a:stretch>
        </p:blipFill>
        <p:spPr>
          <a:xfrm>
            <a:off x="2343033" y="2318813"/>
            <a:ext cx="1545768" cy="1712193"/>
          </a:xfrm>
          <a:prstGeom prst="rect">
            <a:avLst/>
          </a:prstGeom>
        </p:spPr>
      </p:pic>
      <p:pic>
        <p:nvPicPr>
          <p:cNvPr id="8" name="Picture 7">
            <a:extLst>
              <a:ext uri="{FF2B5EF4-FFF2-40B4-BE49-F238E27FC236}">
                <a16:creationId xmlns:a16="http://schemas.microsoft.com/office/drawing/2014/main" id="{3686326F-2C8D-422B-8AF8-08A11BB5F0D7}"/>
              </a:ext>
              <a:ext uri="{C183D7F6-B498-43B3-948B-1728B52AA6E4}">
                <adec:decorative xmlns:adec="http://schemas.microsoft.com/office/drawing/2017/decorative" val="1"/>
              </a:ext>
            </a:extLst>
          </p:cNvPr>
          <p:cNvPicPr>
            <a:picLocks noChangeAspect="1"/>
          </p:cNvPicPr>
          <p:nvPr/>
        </p:nvPicPr>
        <p:blipFill>
          <a:blip r:embed="rId5"/>
          <a:stretch>
            <a:fillRect/>
          </a:stretch>
        </p:blipFill>
        <p:spPr>
          <a:xfrm>
            <a:off x="2179973" y="4711147"/>
            <a:ext cx="921036" cy="921036"/>
          </a:xfrm>
          <a:prstGeom prst="rect">
            <a:avLst/>
          </a:prstGeom>
          <a:solidFill>
            <a:schemeClr val="bg1"/>
          </a:solidFill>
        </p:spPr>
      </p:pic>
      <p:sp>
        <p:nvSpPr>
          <p:cNvPr id="2" name="Title 1">
            <a:extLst>
              <a:ext uri="{FF2B5EF4-FFF2-40B4-BE49-F238E27FC236}">
                <a16:creationId xmlns:a16="http://schemas.microsoft.com/office/drawing/2014/main" id="{F1E18C35-DCD2-41BA-B52B-DA5FCC81DDA3}"/>
              </a:ext>
            </a:extLst>
          </p:cNvPr>
          <p:cNvSpPr txBox="1">
            <a:spLocks noGrp="1"/>
          </p:cNvSpPr>
          <p:nvPr>
            <p:ph type="title"/>
          </p:nvPr>
        </p:nvSpPr>
        <p:spPr>
          <a:xfrm>
            <a:off x="5155234" y="2330147"/>
            <a:ext cx="5210721" cy="2123658"/>
          </a:xfrm>
          <a:prstGeom prst="rect">
            <a:avLst/>
          </a:prstGeom>
          <a:solidFill>
            <a:srgbClr val="532A59"/>
          </a:solidFill>
          <a:ln>
            <a:noFill/>
            <a:prstDash/>
          </a:ln>
          <a:effectLst/>
        </p:spPr>
        <p:txBody>
          <a:bodyPr rot="0" spcFirstLastPara="0" vertOverflow="overflow" horzOverflow="overflow" vert="horz" wrap="non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cy-GB" sz="4400" b="1" i="0" u="none" strike="noStrike" cap="none" normalizeH="0" baseline="0" noProof="0" dirty="0">
                <a:ln>
                  <a:noFill/>
                </a:ln>
                <a:solidFill>
                  <a:schemeClr val="bg1"/>
                </a:solidFill>
                <a:uLnTx/>
                <a:uFillTx/>
                <a:latin typeface="+mn-lt"/>
                <a:ea typeface="+mn-ea"/>
                <a:cs typeface="+mn-cs"/>
              </a:rPr>
              <a:t>Arolwg Cael Gafael ar</a:t>
            </a:r>
            <a:br>
              <a:rPr kumimoji="0" lang="cy-GB" sz="4400" b="1" i="0" u="none" strike="noStrike" cap="none" normalizeH="0" baseline="0" noProof="0" dirty="0">
                <a:ln>
                  <a:noFill/>
                </a:ln>
                <a:solidFill>
                  <a:schemeClr val="bg1"/>
                </a:solidFill>
                <a:uLnTx/>
                <a:uFillTx/>
                <a:latin typeface="+mn-lt"/>
                <a:ea typeface="+mn-ea"/>
                <a:cs typeface="+mn-cs"/>
              </a:rPr>
            </a:br>
            <a:r>
              <a:rPr kumimoji="0" lang="cy-GB" sz="4400" b="1" i="0" u="none" strike="noStrike" cap="none" normalizeH="0" baseline="0" noProof="0" dirty="0">
                <a:ln>
                  <a:noFill/>
                </a:ln>
                <a:solidFill>
                  <a:schemeClr val="bg1"/>
                </a:solidFill>
                <a:uLnTx/>
                <a:uFillTx/>
                <a:latin typeface="+mn-lt"/>
                <a:ea typeface="+mn-ea"/>
                <a:cs typeface="+mn-cs"/>
              </a:rPr>
              <a:t> Newyddion </a:t>
            </a:r>
          </a:p>
          <a:p>
            <a:pPr marL="0" marR="0" lvl="0" indent="0" algn="ctr" defTabSz="457200" rtl="0" eaLnBrk="1" fontAlgn="auto" latinLnBrk="0" hangingPunct="1">
              <a:lnSpc>
                <a:spcPct val="100000"/>
              </a:lnSpc>
              <a:spcBef>
                <a:spcPts val="0"/>
              </a:spcBef>
              <a:spcAft>
                <a:spcPts val="0"/>
              </a:spcAft>
              <a:buClrTx/>
              <a:buSzTx/>
              <a:buFontTx/>
              <a:buNone/>
              <a:tabLst/>
              <a:defRPr/>
            </a:pPr>
            <a:r>
              <a:rPr kumimoji="0" lang="cy-GB" sz="4400" b="1" i="0" u="none" strike="noStrike" cap="none" normalizeH="0" baseline="0" noProof="0" dirty="0">
                <a:ln>
                  <a:noFill/>
                </a:ln>
                <a:solidFill>
                  <a:schemeClr val="bg1"/>
                </a:solidFill>
                <a:uLnTx/>
                <a:uFillTx/>
                <a:latin typeface="+mn-lt"/>
                <a:ea typeface="+mn-ea"/>
                <a:cs typeface="+mn-cs"/>
              </a:rPr>
              <a:t>Arolwg 2021</a:t>
            </a:r>
          </a:p>
        </p:txBody>
      </p:sp>
      <p:sp>
        <p:nvSpPr>
          <p:cNvPr id="7" name="TextBox 6">
            <a:extLst>
              <a:ext uri="{FF2B5EF4-FFF2-40B4-BE49-F238E27FC236}">
                <a16:creationId xmlns:a16="http://schemas.microsoft.com/office/drawing/2014/main" id="{3861D3B5-69D4-4140-9CAB-0033A34C72D5}"/>
              </a:ext>
            </a:extLst>
          </p:cNvPr>
          <p:cNvSpPr txBox="1"/>
          <p:nvPr/>
        </p:nvSpPr>
        <p:spPr>
          <a:xfrm>
            <a:off x="6567056" y="4453805"/>
            <a:ext cx="1801512" cy="646331"/>
          </a:xfrm>
          <a:prstGeom prst="rect">
            <a:avLst/>
          </a:prstGeom>
          <a:solidFill>
            <a:srgbClr val="532A59"/>
          </a:solidFill>
        </p:spPr>
        <p:txBody>
          <a:bodyPr wrap="square" rtlCol="0">
            <a:spAutoFit/>
          </a:bodyPr>
          <a:lstStyle/>
          <a:p>
            <a:r>
              <a:rPr lang="cy-GB" sz="3600" dirty="0">
                <a:solidFill>
                  <a:schemeClr val="bg1"/>
                </a:solidFill>
              </a:rPr>
              <a:t>Cymru</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07FCD2-DD16-4762-BFA4-83831793E51C}"/>
              </a:ext>
            </a:extLst>
          </p:cNvPr>
          <p:cNvSpPr txBox="1">
            <a:spLocks noGrp="1"/>
          </p:cNvSpPr>
          <p:nvPr>
            <p:ph type="title" idx="4294967295"/>
          </p:nvPr>
        </p:nvSpPr>
        <p:spPr>
          <a:xfrm>
            <a:off x="0" y="538163"/>
            <a:ext cx="10075863" cy="4619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cy-GB" sz="2400" b="0" i="0" u="none" strike="noStrike" cap="none" normalizeH="0" baseline="0" noProof="0">
                <a:ln>
                  <a:noFill/>
                </a:ln>
                <a:solidFill>
                  <a:schemeClr val="tx1"/>
                </a:solidFill>
                <a:uLnTx/>
                <a:uFillTx/>
                <a:latin typeface="+mn-lt"/>
                <a:ea typeface="+mn-ea"/>
                <a:cs typeface="+mn-cs"/>
              </a:rPr>
              <a:t>Ffynonellau radio a ddefnyddir i gael newyddion y dyddiau hyn - Cymru</a:t>
            </a:r>
          </a:p>
        </p:txBody>
      </p:sp>
      <p:graphicFrame>
        <p:nvGraphicFramePr>
          <p:cNvPr id="5" name="Chart 4" descr="Chart showing the radio sources used for news nowadays in Wales. &#10;18% of adults use BBC Radio 2, followed by 12% using BBC Radio 1 and 10% using BBC Radio Wales / Cymru and Heart Radio for news. ">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3668685276"/>
              </p:ext>
            </p:extLst>
          </p:nvPr>
        </p:nvGraphicFramePr>
        <p:xfrm>
          <a:off x="572323" y="999656"/>
          <a:ext cx="11047353" cy="4837774"/>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30218987-B9DB-4769-8125-3F6FDC774FBD}"/>
              </a:ext>
            </a:extLst>
          </p:cNvPr>
          <p:cNvSpPr txBox="1"/>
          <p:nvPr/>
        </p:nvSpPr>
        <p:spPr>
          <a:xfrm>
            <a:off x="0" y="5764192"/>
            <a:ext cx="7859110" cy="600164"/>
          </a:xfrm>
          <a:prstGeom prst="rect">
            <a:avLst/>
          </a:prstGeom>
          <a:noFill/>
        </p:spPr>
        <p:txBody>
          <a:bodyPr wrap="square" rtlCol="0">
            <a:spAutoFit/>
          </a:bodyPr>
          <a:lstStyle/>
          <a:p>
            <a:r>
              <a:rPr lang="cy-GB" sz="1100"/>
              <a:t>Ffynhonnell: Ofcom Arolwg Cael Gafael ar Newyddion 2021 - Sampl AR-LEIN yn unig</a:t>
            </a:r>
          </a:p>
          <a:p>
            <a:r>
              <a:rPr lang="cy-GB" sz="1100"/>
              <a:t>Cwestiwn: &lt;D6a&gt; Gan feddwl yn benodol am radio, pa rai o'r canlynol ydych chi'n eu defnyddio i gael newyddion y dyddiau hyn? </a:t>
            </a:r>
          </a:p>
          <a:p>
            <a:r>
              <a:rPr lang="cy-GB" sz="1100"/>
              <a:t>Sylfaen: Pob oedolyn 16+ yng Nghymru (252). Mae unrhyw ffynhonnell sydd â chanran lai na 2% wedi’u heithrio o’r siart.</a:t>
            </a:r>
          </a:p>
        </p:txBody>
      </p:sp>
    </p:spTree>
    <p:extLst>
      <p:ext uri="{BB962C8B-B14F-4D97-AF65-F5344CB8AC3E}">
        <p14:creationId xmlns:p14="http://schemas.microsoft.com/office/powerpoint/2010/main" val="27607517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4DA3B-7732-40D8-AAD8-AA7C49764E73}"/>
              </a:ext>
            </a:extLst>
          </p:cNvPr>
          <p:cNvSpPr txBox="1">
            <a:spLocks noGrp="1"/>
          </p:cNvSpPr>
          <p:nvPr>
            <p:ph type="title" idx="4294967295"/>
          </p:nvPr>
        </p:nvSpPr>
        <p:spPr>
          <a:xfrm>
            <a:off x="0" y="538163"/>
            <a:ext cx="10075863" cy="4619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cy-GB" sz="2400" b="0" i="0" u="none" strike="noStrike" cap="none" normalizeH="0" baseline="0" noProof="0">
                <a:ln>
                  <a:noFill/>
                </a:ln>
                <a:solidFill>
                  <a:schemeClr val="tx1"/>
                </a:solidFill>
                <a:uLnTx/>
                <a:uFillTx/>
                <a:latin typeface="+mn-lt"/>
                <a:ea typeface="+mn-ea"/>
                <a:cs typeface="+mn-cs"/>
              </a:rPr>
              <a:t>Lefel diddordeb pobl mewn newyddion am eu gwlad eu hunain, yn ôl gwlad</a:t>
            </a:r>
          </a:p>
        </p:txBody>
      </p:sp>
      <p:sp>
        <p:nvSpPr>
          <p:cNvPr id="3" name="Rectangle 2">
            <a:extLst>
              <a:ext uri="{FF2B5EF4-FFF2-40B4-BE49-F238E27FC236}">
                <a16:creationId xmlns:a16="http://schemas.microsoft.com/office/drawing/2014/main" id="{1648E749-7071-475D-83CE-725A12A77EF8}"/>
              </a:ext>
            </a:extLst>
          </p:cNvPr>
          <p:cNvSpPr/>
          <p:nvPr/>
        </p:nvSpPr>
        <p:spPr>
          <a:xfrm>
            <a:off x="1923086" y="1108326"/>
            <a:ext cx="2757486" cy="338554"/>
          </a:xfrm>
          <a:prstGeom prst="rect">
            <a:avLst/>
          </a:prstGeom>
        </p:spPr>
        <p:txBody>
          <a:bodyPr wrap="none">
            <a:spAutoFit/>
          </a:bodyPr>
          <a:lstStyle/>
          <a:p>
            <a:r>
              <a:rPr lang="cy-GB" sz="1600" i="1">
                <a:cs typeface="Arial" pitchFamily="34" charset="0"/>
              </a:rPr>
              <a:t>Pob oedolyn 16+ sy’n dilyn newyddion</a:t>
            </a:r>
          </a:p>
        </p:txBody>
      </p:sp>
      <p:graphicFrame>
        <p:nvGraphicFramePr>
          <p:cNvPr id="30" name="Chart Placeholder 9" descr="Chart showing the level of interest in news about own nation, by nation. 41% of adults in Wales who follow news are very interested in news about Wales and 47% are quite interested in this type of news. ">
            <a:extLst>
              <a:ext uri="{FF2B5EF4-FFF2-40B4-BE49-F238E27FC236}">
                <a16:creationId xmlns:a16="http://schemas.microsoft.com/office/drawing/2014/main" id="{EA51D0DB-9B83-4A6C-99A0-3F9AE841B4E4}"/>
              </a:ext>
            </a:extLst>
          </p:cNvPr>
          <p:cNvGraphicFramePr>
            <a:graphicFrameLocks/>
          </p:cNvGraphicFramePr>
          <p:nvPr>
            <p:extLst>
              <p:ext uri="{D42A27DB-BD31-4B8C-83A1-F6EECF244321}">
                <p14:modId xmlns:p14="http://schemas.microsoft.com/office/powerpoint/2010/main" val="2132476586"/>
              </p:ext>
            </p:extLst>
          </p:nvPr>
        </p:nvGraphicFramePr>
        <p:xfrm>
          <a:off x="1660630" y="1704584"/>
          <a:ext cx="9037637" cy="44253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1" name="Table 10">
            <a:extLst>
              <a:ext uri="{FF2B5EF4-FFF2-40B4-BE49-F238E27FC236}">
                <a16:creationId xmlns:a16="http://schemas.microsoft.com/office/drawing/2014/main" id="{BD2502B2-92C3-4815-9A27-772600F0F5DE}"/>
              </a:ext>
            </a:extLst>
          </p:cNvPr>
          <p:cNvGraphicFramePr>
            <a:graphicFrameLocks noGrp="1"/>
          </p:cNvGraphicFramePr>
          <p:nvPr>
            <p:extLst>
              <p:ext uri="{D42A27DB-BD31-4B8C-83A1-F6EECF244321}">
                <p14:modId xmlns:p14="http://schemas.microsoft.com/office/powerpoint/2010/main" val="913812551"/>
              </p:ext>
            </p:extLst>
          </p:nvPr>
        </p:nvGraphicFramePr>
        <p:xfrm>
          <a:off x="2395538" y="5063489"/>
          <a:ext cx="8182872" cy="503301"/>
        </p:xfrm>
        <a:graphic>
          <a:graphicData uri="http://schemas.openxmlformats.org/drawingml/2006/table">
            <a:tbl>
              <a:tblPr firstRow="1" bandRow="1">
                <a:tableStyleId>{5C22544A-7EE6-4342-B048-85BDC9FD1C3A}</a:tableStyleId>
              </a:tblPr>
              <a:tblGrid>
                <a:gridCol w="693208">
                  <a:extLst>
                    <a:ext uri="{9D8B030D-6E8A-4147-A177-3AD203B41FA5}">
                      <a16:colId xmlns:a16="http://schemas.microsoft.com/office/drawing/2014/main" val="20000"/>
                    </a:ext>
                  </a:extLst>
                </a:gridCol>
                <a:gridCol w="693208">
                  <a:extLst>
                    <a:ext uri="{9D8B030D-6E8A-4147-A177-3AD203B41FA5}">
                      <a16:colId xmlns:a16="http://schemas.microsoft.com/office/drawing/2014/main" val="20001"/>
                    </a:ext>
                  </a:extLst>
                </a:gridCol>
                <a:gridCol w="693208">
                  <a:extLst>
                    <a:ext uri="{9D8B030D-6E8A-4147-A177-3AD203B41FA5}">
                      <a16:colId xmlns:a16="http://schemas.microsoft.com/office/drawing/2014/main" val="20002"/>
                    </a:ext>
                  </a:extLst>
                </a:gridCol>
                <a:gridCol w="693208">
                  <a:extLst>
                    <a:ext uri="{9D8B030D-6E8A-4147-A177-3AD203B41FA5}">
                      <a16:colId xmlns:a16="http://schemas.microsoft.com/office/drawing/2014/main" val="20003"/>
                    </a:ext>
                  </a:extLst>
                </a:gridCol>
                <a:gridCol w="693208">
                  <a:extLst>
                    <a:ext uri="{9D8B030D-6E8A-4147-A177-3AD203B41FA5}">
                      <a16:colId xmlns:a16="http://schemas.microsoft.com/office/drawing/2014/main" val="20004"/>
                    </a:ext>
                  </a:extLst>
                </a:gridCol>
                <a:gridCol w="693208">
                  <a:extLst>
                    <a:ext uri="{9D8B030D-6E8A-4147-A177-3AD203B41FA5}">
                      <a16:colId xmlns:a16="http://schemas.microsoft.com/office/drawing/2014/main" val="20005"/>
                    </a:ext>
                  </a:extLst>
                </a:gridCol>
                <a:gridCol w="693208">
                  <a:extLst>
                    <a:ext uri="{9D8B030D-6E8A-4147-A177-3AD203B41FA5}">
                      <a16:colId xmlns:a16="http://schemas.microsoft.com/office/drawing/2014/main" val="20006"/>
                    </a:ext>
                  </a:extLst>
                </a:gridCol>
                <a:gridCol w="693208">
                  <a:extLst>
                    <a:ext uri="{9D8B030D-6E8A-4147-A177-3AD203B41FA5}">
                      <a16:colId xmlns:a16="http://schemas.microsoft.com/office/drawing/2014/main" val="20007"/>
                    </a:ext>
                  </a:extLst>
                </a:gridCol>
                <a:gridCol w="693208">
                  <a:extLst>
                    <a:ext uri="{9D8B030D-6E8A-4147-A177-3AD203B41FA5}">
                      <a16:colId xmlns:a16="http://schemas.microsoft.com/office/drawing/2014/main" val="20008"/>
                    </a:ext>
                  </a:extLst>
                </a:gridCol>
                <a:gridCol w="1944000">
                  <a:extLst>
                    <a:ext uri="{9D8B030D-6E8A-4147-A177-3AD203B41FA5}">
                      <a16:colId xmlns:a16="http://schemas.microsoft.com/office/drawing/2014/main" val="20009"/>
                    </a:ext>
                  </a:extLst>
                </a:gridCol>
              </a:tblGrid>
              <a:tr h="274320">
                <a:tc>
                  <a:txBody>
                    <a:bodyPr/>
                    <a:lstStyle/>
                    <a:p>
                      <a:pPr algn="ctr" fontAlgn="b"/>
                      <a:r>
                        <a:rPr lang="cy-GB" sz="1200" b="0" i="0" u="none" strike="noStrike">
                          <a:solidFill>
                            <a:srgbClr val="000000"/>
                          </a:solidFill>
                          <a:latin typeface="Calibri"/>
                        </a:rPr>
                        <a:t>81%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cy-GB" sz="1200" b="0" i="0" u="none" strike="noStrike">
                          <a:solidFill>
                            <a:srgbClr val="000000"/>
                          </a:solidFill>
                          <a:latin typeface="Calibri"/>
                        </a:rPr>
                        <a:t>80%</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cy-GB" sz="1200" b="0" i="0" u="none" strike="noStrike">
                          <a:solidFill>
                            <a:srgbClr val="000000"/>
                          </a:solidFill>
                          <a:latin typeface="Calibri"/>
                        </a:rPr>
                        <a:t>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cy-GB" sz="1200" b="0" i="0" u="none" strike="noStrike">
                          <a:solidFill>
                            <a:srgbClr val="000000"/>
                          </a:solidFill>
                          <a:latin typeface="Calibri"/>
                        </a:rPr>
                        <a:t>87%</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l" rtl="0" fontAlgn="b"/>
                      <a:endParaRPr lang="en-US" sz="1200" b="0" i="0" u="none" strike="noStrike">
                        <a:solidFill>
                          <a:srgbClr val="000000"/>
                        </a:solidFill>
                        <a:latin typeface="Calibri"/>
                      </a:endParaRP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r>
                        <a:rPr lang="cy-GB" sz="1200" b="0" i="0" u="none" strike="noStrike">
                          <a:solidFill>
                            <a:srgbClr val="000000"/>
                          </a:solidFill>
                          <a:latin typeface="Calibri"/>
                        </a:rPr>
                        <a:t>91%</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marL="536575" marR="0" lvl="0" indent="0" algn="l" defTabSz="457200" rtl="0" eaLnBrk="1" fontAlgn="b" latinLnBrk="0" hangingPunct="1">
                        <a:lnSpc>
                          <a:spcPct val="90000"/>
                        </a:lnSpc>
                        <a:spcBef>
                          <a:spcPts val="0"/>
                        </a:spcBef>
                        <a:spcAft>
                          <a:spcPts val="0"/>
                        </a:spcAft>
                        <a:buClrTx/>
                        <a:buSzTx/>
                        <a:buFontTx/>
                        <a:buNone/>
                        <a:tabLst/>
                        <a:defRPr/>
                      </a:pPr>
                      <a:r>
                        <a:rPr lang="cy-GB" sz="1200" b="1">
                          <a:solidFill>
                            <a:schemeClr val="tx1"/>
                          </a:solidFill>
                          <a:latin typeface="+mn-lt"/>
                          <a:ea typeface="+mn-ea"/>
                          <a:cs typeface="+mn-cs"/>
                        </a:rPr>
                        <a:t>Diddordeb mawr/Ychydig o ddiddordeb</a:t>
                      </a:r>
                    </a:p>
                  </a:txBody>
                  <a:tcPr marL="9525" marR="9525" marT="9525"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13" name="TextBox 12">
            <a:extLst>
              <a:ext uri="{FF2B5EF4-FFF2-40B4-BE49-F238E27FC236}">
                <a16:creationId xmlns:a16="http://schemas.microsoft.com/office/drawing/2014/main" id="{B9475295-750B-4C56-A031-EFD106177A72}"/>
              </a:ext>
            </a:extLst>
          </p:cNvPr>
          <p:cNvSpPr txBox="1"/>
          <p:nvPr/>
        </p:nvSpPr>
        <p:spPr>
          <a:xfrm>
            <a:off x="72670" y="5749674"/>
            <a:ext cx="7859110" cy="600164"/>
          </a:xfrm>
          <a:prstGeom prst="rect">
            <a:avLst/>
          </a:prstGeom>
          <a:noFill/>
        </p:spPr>
        <p:txBody>
          <a:bodyPr wrap="square" rtlCol="0">
            <a:spAutoFit/>
          </a:bodyPr>
          <a:lstStyle/>
          <a:p>
            <a:pPr>
              <a:tabLst>
                <a:tab pos="8229600" algn="r"/>
              </a:tabLst>
            </a:pPr>
            <a:r>
              <a:rPr lang="cy-GB" sz="1100"/>
              <a:t>Ffynhonnell: Ofcom Arolwg Cael Gafael ar Newyddion 2021 - sampl CYFUN CATI ac AR-LEIN	</a:t>
            </a:r>
          </a:p>
          <a:p>
            <a:r>
              <a:rPr lang="cy-GB" sz="1100"/>
              <a:t>Cwestiwn: F3. Faint o ddiddordeb sydd gennych chi mewn newyddion am &lt;GWLAD&gt;?</a:t>
            </a:r>
          </a:p>
          <a:p>
            <a:r>
              <a:rPr lang="cy-GB" sz="1100"/>
              <a:t>Sylfaen: Pob oedolyn 16+ sy’n dilyn newyddion 2021 - Cyfanswm=4499, Lloegr=3046, Yr Alban=518, Cymru=466, Gogledd Iwerddon=469.</a:t>
            </a:r>
          </a:p>
        </p:txBody>
      </p:sp>
      <p:sp>
        <p:nvSpPr>
          <p:cNvPr id="12" name="Rectangle 11">
            <a:extLst>
              <a:ext uri="{FF2B5EF4-FFF2-40B4-BE49-F238E27FC236}">
                <a16:creationId xmlns:a16="http://schemas.microsoft.com/office/drawing/2014/main" id="{8775D1DE-B83D-462E-94A4-DE4F30E6D28A}"/>
              </a:ext>
              <a:ext uri="{C183D7F6-B498-43B3-948B-1728B52AA6E4}">
                <adec:decorative xmlns:adec="http://schemas.microsoft.com/office/drawing/2017/decorative" val="1"/>
              </a:ext>
            </a:extLst>
          </p:cNvPr>
          <p:cNvSpPr/>
          <p:nvPr/>
        </p:nvSpPr>
        <p:spPr>
          <a:xfrm>
            <a:off x="6389648" y="1536478"/>
            <a:ext cx="1070028" cy="4289988"/>
          </a:xfrm>
          <a:prstGeom prst="rect">
            <a:avLst/>
          </a:prstGeom>
          <a:noFill/>
          <a:ln w="285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endParaRPr lang="en-GB"/>
          </a:p>
        </p:txBody>
      </p:sp>
    </p:spTree>
    <p:extLst>
      <p:ext uri="{BB962C8B-B14F-4D97-AF65-F5344CB8AC3E}">
        <p14:creationId xmlns:p14="http://schemas.microsoft.com/office/powerpoint/2010/main" val="22290264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7F9FD6F-48ED-4DA9-AF0C-1B982AE8CF1D}"/>
              </a:ext>
            </a:extLst>
          </p:cNvPr>
          <p:cNvSpPr txBox="1">
            <a:spLocks noGrp="1"/>
          </p:cNvSpPr>
          <p:nvPr>
            <p:ph type="title" idx="4294967295"/>
          </p:nvPr>
        </p:nvSpPr>
        <p:spPr>
          <a:xfrm>
            <a:off x="0" y="557213"/>
            <a:ext cx="7658100" cy="4603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cy-GB" sz="2400" b="0" i="0" u="none" strike="noStrike" cap="none" normalizeH="0" baseline="0" noProof="0">
                <a:ln>
                  <a:noFill/>
                </a:ln>
                <a:solidFill>
                  <a:schemeClr val="tx1"/>
                </a:solidFill>
                <a:uLnTx/>
                <a:uFillTx/>
                <a:latin typeface="+mn-lt"/>
                <a:ea typeface="+mn-ea"/>
                <a:cs typeface="+mn-cs"/>
              </a:rPr>
              <a:t>Ffynonellau a ddefnyddir gan bobl i gael gafael ar newyddion am eu gwlad eu hunain </a:t>
            </a:r>
          </a:p>
        </p:txBody>
      </p:sp>
      <p:sp>
        <p:nvSpPr>
          <p:cNvPr id="8" name="TextBox 7">
            <a:extLst>
              <a:ext uri="{FF2B5EF4-FFF2-40B4-BE49-F238E27FC236}">
                <a16:creationId xmlns:a16="http://schemas.microsoft.com/office/drawing/2014/main" id="{DBA84F7A-1260-4762-85B6-47F9C0EF1CB5}"/>
              </a:ext>
            </a:extLst>
          </p:cNvPr>
          <p:cNvSpPr txBox="1"/>
          <p:nvPr/>
        </p:nvSpPr>
        <p:spPr>
          <a:xfrm>
            <a:off x="2099144" y="1388190"/>
            <a:ext cx="779381" cy="307777"/>
          </a:xfrm>
          <a:prstGeom prst="rect">
            <a:avLst/>
          </a:prstGeom>
          <a:noFill/>
        </p:spPr>
        <p:txBody>
          <a:bodyPr wrap="none" rtlCol="0">
            <a:spAutoFit/>
          </a:bodyPr>
          <a:lstStyle/>
          <a:p>
            <a:r>
              <a:rPr lang="cy-GB" sz="1400" b="1"/>
              <a:t>Lloegr</a:t>
            </a:r>
          </a:p>
        </p:txBody>
      </p:sp>
      <p:sp>
        <p:nvSpPr>
          <p:cNvPr id="9" name="TextBox 8">
            <a:extLst>
              <a:ext uri="{FF2B5EF4-FFF2-40B4-BE49-F238E27FC236}">
                <a16:creationId xmlns:a16="http://schemas.microsoft.com/office/drawing/2014/main" id="{C5E0D7BF-5B4A-4BA3-80A5-46A5051705CB}"/>
              </a:ext>
            </a:extLst>
          </p:cNvPr>
          <p:cNvSpPr txBox="1"/>
          <p:nvPr/>
        </p:nvSpPr>
        <p:spPr>
          <a:xfrm>
            <a:off x="4440487" y="1382880"/>
            <a:ext cx="828175" cy="307777"/>
          </a:xfrm>
          <a:prstGeom prst="rect">
            <a:avLst/>
          </a:prstGeom>
          <a:noFill/>
        </p:spPr>
        <p:txBody>
          <a:bodyPr wrap="none" rtlCol="0">
            <a:spAutoFit/>
          </a:bodyPr>
          <a:lstStyle/>
          <a:p>
            <a:r>
              <a:rPr lang="cy-GB" sz="1400" b="1"/>
              <a:t>Yr Alban</a:t>
            </a:r>
          </a:p>
        </p:txBody>
      </p:sp>
      <p:sp>
        <p:nvSpPr>
          <p:cNvPr id="10" name="TextBox 9">
            <a:extLst>
              <a:ext uri="{FF2B5EF4-FFF2-40B4-BE49-F238E27FC236}">
                <a16:creationId xmlns:a16="http://schemas.microsoft.com/office/drawing/2014/main" id="{A7ADB502-7212-4466-B191-EB2D204904A8}"/>
              </a:ext>
            </a:extLst>
          </p:cNvPr>
          <p:cNvSpPr txBox="1"/>
          <p:nvPr/>
        </p:nvSpPr>
        <p:spPr>
          <a:xfrm>
            <a:off x="6855936" y="1388191"/>
            <a:ext cx="636649" cy="307777"/>
          </a:xfrm>
          <a:prstGeom prst="rect">
            <a:avLst/>
          </a:prstGeom>
          <a:noFill/>
        </p:spPr>
        <p:txBody>
          <a:bodyPr wrap="none" rtlCol="0">
            <a:spAutoFit/>
          </a:bodyPr>
          <a:lstStyle/>
          <a:p>
            <a:r>
              <a:rPr lang="cy-GB" sz="1400" b="1"/>
              <a:t>Cymru</a:t>
            </a:r>
          </a:p>
        </p:txBody>
      </p:sp>
      <p:sp>
        <p:nvSpPr>
          <p:cNvPr id="11" name="TextBox 10">
            <a:extLst>
              <a:ext uri="{FF2B5EF4-FFF2-40B4-BE49-F238E27FC236}">
                <a16:creationId xmlns:a16="http://schemas.microsoft.com/office/drawing/2014/main" id="{271C1A09-BA79-4712-A9FA-57206EB003ED}"/>
              </a:ext>
            </a:extLst>
          </p:cNvPr>
          <p:cNvSpPr txBox="1"/>
          <p:nvPr/>
        </p:nvSpPr>
        <p:spPr>
          <a:xfrm>
            <a:off x="8708203" y="1388190"/>
            <a:ext cx="1437830" cy="307777"/>
          </a:xfrm>
          <a:prstGeom prst="rect">
            <a:avLst/>
          </a:prstGeom>
          <a:noFill/>
        </p:spPr>
        <p:txBody>
          <a:bodyPr wrap="none" rtlCol="0">
            <a:spAutoFit/>
          </a:bodyPr>
          <a:lstStyle/>
          <a:p>
            <a:r>
              <a:rPr lang="cy-GB" sz="1400" b="1"/>
              <a:t>Gogledd Iwerddon</a:t>
            </a:r>
          </a:p>
        </p:txBody>
      </p:sp>
      <p:graphicFrame>
        <p:nvGraphicFramePr>
          <p:cNvPr id="19" name="Table 18" descr="Tables showing sources used to access news about respondents' own nation. 33% of adults in Wales use BBC One to access news about Wales, with 25% using ITV Wales, and 18% using Facebook. ">
            <a:extLst>
              <a:ext uri="{FF2B5EF4-FFF2-40B4-BE49-F238E27FC236}">
                <a16:creationId xmlns:a16="http://schemas.microsoft.com/office/drawing/2014/main" id="{6BCBD3AA-7B3D-4C50-A957-B7382D5B4C30}"/>
              </a:ext>
            </a:extLst>
          </p:cNvPr>
          <p:cNvGraphicFramePr>
            <a:graphicFrameLocks noGrp="1"/>
          </p:cNvGraphicFramePr>
          <p:nvPr>
            <p:extLst>
              <p:ext uri="{D42A27DB-BD31-4B8C-83A1-F6EECF244321}">
                <p14:modId xmlns:p14="http://schemas.microsoft.com/office/powerpoint/2010/main" val="3567198397"/>
              </p:ext>
            </p:extLst>
          </p:nvPr>
        </p:nvGraphicFramePr>
        <p:xfrm>
          <a:off x="1421093" y="1706550"/>
          <a:ext cx="9080572" cy="3899810"/>
        </p:xfrm>
        <a:graphic>
          <a:graphicData uri="http://schemas.openxmlformats.org/drawingml/2006/table">
            <a:tbl>
              <a:tblPr/>
              <a:tblGrid>
                <a:gridCol w="1773351">
                  <a:extLst>
                    <a:ext uri="{9D8B030D-6E8A-4147-A177-3AD203B41FA5}">
                      <a16:colId xmlns:a16="http://schemas.microsoft.com/office/drawing/2014/main" val="20000"/>
                    </a:ext>
                  </a:extLst>
                </a:gridCol>
                <a:gridCol w="326670">
                  <a:extLst>
                    <a:ext uri="{9D8B030D-6E8A-4147-A177-3AD203B41FA5}">
                      <a16:colId xmlns:a16="http://schemas.microsoft.com/office/drawing/2014/main" val="20001"/>
                    </a:ext>
                  </a:extLst>
                </a:gridCol>
                <a:gridCol w="186669">
                  <a:extLst>
                    <a:ext uri="{9D8B030D-6E8A-4147-A177-3AD203B41FA5}">
                      <a16:colId xmlns:a16="http://schemas.microsoft.com/office/drawing/2014/main" val="20002"/>
                    </a:ext>
                  </a:extLst>
                </a:gridCol>
                <a:gridCol w="1866684">
                  <a:extLst>
                    <a:ext uri="{9D8B030D-6E8A-4147-A177-3AD203B41FA5}">
                      <a16:colId xmlns:a16="http://schemas.microsoft.com/office/drawing/2014/main" val="20003"/>
                    </a:ext>
                  </a:extLst>
                </a:gridCol>
                <a:gridCol w="326670">
                  <a:extLst>
                    <a:ext uri="{9D8B030D-6E8A-4147-A177-3AD203B41FA5}">
                      <a16:colId xmlns:a16="http://schemas.microsoft.com/office/drawing/2014/main" val="20004"/>
                    </a:ext>
                  </a:extLst>
                </a:gridCol>
                <a:gridCol w="186669">
                  <a:extLst>
                    <a:ext uri="{9D8B030D-6E8A-4147-A177-3AD203B41FA5}">
                      <a16:colId xmlns:a16="http://schemas.microsoft.com/office/drawing/2014/main" val="20005"/>
                    </a:ext>
                  </a:extLst>
                </a:gridCol>
                <a:gridCol w="1773351">
                  <a:extLst>
                    <a:ext uri="{9D8B030D-6E8A-4147-A177-3AD203B41FA5}">
                      <a16:colId xmlns:a16="http://schemas.microsoft.com/office/drawing/2014/main" val="20006"/>
                    </a:ext>
                  </a:extLst>
                </a:gridCol>
                <a:gridCol w="353818">
                  <a:extLst>
                    <a:ext uri="{9D8B030D-6E8A-4147-A177-3AD203B41FA5}">
                      <a16:colId xmlns:a16="http://schemas.microsoft.com/office/drawing/2014/main" val="20007"/>
                    </a:ext>
                  </a:extLst>
                </a:gridCol>
                <a:gridCol w="186669">
                  <a:extLst>
                    <a:ext uri="{9D8B030D-6E8A-4147-A177-3AD203B41FA5}">
                      <a16:colId xmlns:a16="http://schemas.microsoft.com/office/drawing/2014/main" val="20008"/>
                    </a:ext>
                  </a:extLst>
                </a:gridCol>
                <a:gridCol w="1773351">
                  <a:extLst>
                    <a:ext uri="{9D8B030D-6E8A-4147-A177-3AD203B41FA5}">
                      <a16:colId xmlns:a16="http://schemas.microsoft.com/office/drawing/2014/main" val="20009"/>
                    </a:ext>
                  </a:extLst>
                </a:gridCol>
                <a:gridCol w="326670">
                  <a:extLst>
                    <a:ext uri="{9D8B030D-6E8A-4147-A177-3AD203B41FA5}">
                      <a16:colId xmlns:a16="http://schemas.microsoft.com/office/drawing/2014/main" val="20010"/>
                    </a:ext>
                  </a:extLst>
                </a:gridCol>
              </a:tblGrid>
              <a:tr h="263489">
                <a:tc>
                  <a:txBody>
                    <a:bodyPr/>
                    <a:lstStyle/>
                    <a:p>
                      <a:pPr algn="l" fontAlgn="b"/>
                      <a:r>
                        <a:rPr lang="cy-GB" sz="1050" b="0" i="0" u="none" strike="noStrike">
                          <a:solidFill>
                            <a:schemeClr val="bg1"/>
                          </a:solidFill>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pPr algn="r" fontAlgn="b"/>
                      <a:r>
                        <a:rPr lang="cy-GB" sz="1100" b="0" i="0" u="none" strike="noStrike">
                          <a:solidFill>
                            <a:schemeClr val="bg1"/>
                          </a:solidFill>
                          <a:latin typeface="Calibri" panose="020F0502020204030204" pitchFamily="34" charset="0"/>
                        </a:rPr>
                        <a:t>33%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solidFill>
                  </a:tcPr>
                </a:tc>
                <a:tc>
                  <a:txBody>
                    <a:bodyPr/>
                    <a:lstStyle/>
                    <a:p>
                      <a:pPr algn="l"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cy-GB" sz="1050" b="0" i="0" u="none" strike="noStrike">
                          <a:solidFill>
                            <a:srgbClr val="000000"/>
                          </a:solidFill>
                          <a:latin typeface="Calibri" panose="020F0502020204030204" pitchFamily="34" charset="0"/>
                          <a:ea typeface="+mn-ea"/>
                          <a:cs typeface="+mn-cs"/>
                        </a:rPr>
                        <a:t>STV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r" fontAlgn="b"/>
                      <a:r>
                        <a:rPr lang="cy-GB" sz="1050" b="0" i="0" u="none" strike="noStrike">
                          <a:solidFill>
                            <a:srgbClr val="000000"/>
                          </a:solidFill>
                          <a:latin typeface="Calibri" panose="020F0502020204030204" pitchFamily="34" charset="0"/>
                          <a:ea typeface="+mn-ea"/>
                          <a:cs typeface="+mn-cs"/>
                        </a:rPr>
                        <a:t>36%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75000"/>
                      </a:schemeClr>
                    </a:solidFill>
                  </a:tcPr>
                </a:tc>
                <a:tc>
                  <a:txBody>
                    <a:bodyPr/>
                    <a:lstStyle/>
                    <a:p>
                      <a:pPr algn="l"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cy-GB" sz="1050" b="0" i="0" u="none" strike="noStrike">
                          <a:solidFill>
                            <a:schemeClr val="bg1"/>
                          </a:solidFill>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r" fontAlgn="b"/>
                      <a:r>
                        <a:rPr lang="cy-GB" sz="1100" b="0" i="0" u="none" strike="noStrike">
                          <a:solidFill>
                            <a:schemeClr val="bg1"/>
                          </a:solidFill>
                          <a:latin typeface="Calibri" panose="020F0502020204030204" pitchFamily="34" charset="0"/>
                        </a:rPr>
                        <a:t>33%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solidFill>
                  </a:tcPr>
                </a:tc>
                <a:tc>
                  <a:txBody>
                    <a:bodyPr/>
                    <a:lstStyle/>
                    <a:p>
                      <a:pPr algn="l"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cy-GB" sz="1050" b="0" i="0" u="none" strike="noStrike">
                          <a:solidFill>
                            <a:schemeClr val="bg1"/>
                          </a:solidFill>
                          <a:latin typeface="Calibri" panose="020F0502020204030204" pitchFamily="34" charset="0"/>
                        </a:rPr>
                        <a:t>UTV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r" fontAlgn="b"/>
                      <a:r>
                        <a:rPr lang="cy-GB" sz="1100" b="0" i="0" u="none" strike="noStrike">
                          <a:solidFill>
                            <a:schemeClr val="bg1"/>
                          </a:solidFill>
                          <a:latin typeface="Calibri" panose="020F0502020204030204" pitchFamily="34" charset="0"/>
                        </a:rPr>
                        <a:t>50%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10000"/>
                  </a:ext>
                </a:extLst>
              </a:tr>
              <a:tr h="263489">
                <a:tc>
                  <a:txBody>
                    <a:bodyPr/>
                    <a:lstStyle/>
                    <a:p>
                      <a:pPr algn="l" fontAlgn="b"/>
                      <a:r>
                        <a:rPr lang="cy-GB" sz="1050" b="0" i="0" u="none" strike="noStrike">
                          <a:solidFill>
                            <a:srgbClr val="000000"/>
                          </a:solidFill>
                          <a:latin typeface="Calibri" panose="020F0502020204030204" pitchFamily="34" charset="0"/>
                          <a:ea typeface="+mn-ea"/>
                          <a:cs typeface="+mn-cs"/>
                        </a:rPr>
                        <a:t>ITV</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r" fontAlgn="b"/>
                      <a:r>
                        <a:rPr lang="cy-GB" sz="1050" b="0" i="0" u="none" strike="noStrike">
                          <a:solidFill>
                            <a:srgbClr val="000000"/>
                          </a:solidFill>
                          <a:latin typeface="Calibri" panose="020F0502020204030204" pitchFamily="34" charset="0"/>
                          <a:ea typeface="+mn-ea"/>
                          <a:cs typeface="+mn-cs"/>
                        </a:rPr>
                        <a:t>20%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60000"/>
                        <a:lumOff val="40000"/>
                      </a:schemeClr>
                    </a:solidFill>
                  </a:tcPr>
                </a:tc>
                <a:tc>
                  <a:txBody>
                    <a:bodyPr/>
                    <a:lstStyle/>
                    <a:p>
                      <a:pPr algn="l"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cy-GB" sz="1100" b="0" i="0" u="none" strike="noStrike">
                          <a:solidFill>
                            <a:srgbClr val="000000"/>
                          </a:solidFill>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ea typeface="+mn-ea"/>
                          <a:cs typeface="+mn-cs"/>
                        </a:rPr>
                        <a:t>ITV WALES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r" fontAlgn="b"/>
                      <a:r>
                        <a:rPr lang="cy-GB" sz="1050" b="0" i="0" u="none" strike="noStrike">
                          <a:solidFill>
                            <a:srgbClr val="000000"/>
                          </a:solidFill>
                          <a:latin typeface="Calibri" panose="020F0502020204030204" pitchFamily="34" charset="0"/>
                          <a:ea typeface="+mn-ea"/>
                          <a:cs typeface="+mn-cs"/>
                        </a:rPr>
                        <a:t>25%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60000"/>
                        <a:lumOff val="40000"/>
                      </a:schemeClr>
                    </a:solidFill>
                  </a:tcPr>
                </a:tc>
                <a:tc>
                  <a:txBody>
                    <a:bodyPr/>
                    <a:lstStyle/>
                    <a:p>
                      <a:pPr algn="l" rtl="0" fontAlgn="b"/>
                      <a:endParaRPr lang="en-US" sz="1050" b="0" i="0" u="none" strike="noStrike" kern="1200">
                        <a:solidFill>
                          <a:srgbClr val="000000"/>
                        </a:solidFill>
                        <a:effectLst/>
                        <a:latin typeface="Calibri" panose="020F0502020204030204" pitchFamily="34" charset="0"/>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cy-GB" sz="1050" b="0" i="0" u="none" strike="noStrike">
                          <a:solidFill>
                            <a:schemeClr val="bg1"/>
                          </a:solidFill>
                          <a:latin typeface="Calibri" panose="020F0502020204030204" pitchFamily="34" charset="0"/>
                        </a:rPr>
                        <a:t>BBC One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tc>
                  <a:txBody>
                    <a:bodyPr/>
                    <a:lstStyle/>
                    <a:p>
                      <a:pPr algn="r" fontAlgn="b"/>
                      <a:r>
                        <a:rPr lang="cy-GB" sz="1100" b="0" i="0" u="none" strike="noStrike">
                          <a:solidFill>
                            <a:schemeClr val="bg1"/>
                          </a:solidFill>
                          <a:latin typeface="Calibri" panose="020F0502020204030204" pitchFamily="34" charset="0"/>
                        </a:rPr>
                        <a:t>45%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75000"/>
                      </a:schemeClr>
                    </a:solidFill>
                  </a:tcPr>
                </a:tc>
                <a:extLst>
                  <a:ext uri="{0D108BD9-81ED-4DB2-BD59-A6C34878D82A}">
                    <a16:rowId xmlns:a16="http://schemas.microsoft.com/office/drawing/2014/main" val="10001"/>
                  </a:ext>
                </a:extLst>
              </a:tr>
              <a:tr h="263489">
                <a:tc>
                  <a:txBody>
                    <a:bodyPr/>
                    <a:lstStyle/>
                    <a:p>
                      <a:pPr algn="l" fontAlgn="b"/>
                      <a:r>
                        <a:rPr lang="cy-GB" sz="1050" b="0" i="0" u="none" strike="noStrike">
                          <a:solidFill>
                            <a:srgbClr val="000000"/>
                          </a:solidFill>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15%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cy-GB" sz="1050" b="0" i="0" u="none" strike="noStrike">
                          <a:solidFill>
                            <a:srgbClr val="000000"/>
                          </a:solidFill>
                          <a:latin typeface="Calibri" panose="020F0502020204030204" pitchFamily="34" charset="0"/>
                        </a:rPr>
                        <a:t>Gwefan/ap y BBC</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cy-GB" sz="1100" b="0" i="0" u="none" strike="noStrike">
                          <a:solidFill>
                            <a:srgbClr val="000000"/>
                          </a:solidFill>
                          <a:latin typeface="Calibri" panose="020F0502020204030204" pitchFamily="34" charset="0"/>
                        </a:rPr>
                        <a:t>22%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18%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cy-GB" sz="1050" b="0" i="0" u="none" strike="noStrike">
                          <a:solidFill>
                            <a:srgbClr val="000000"/>
                          </a:solidFill>
                          <a:latin typeface="Calibri" panose="020F0502020204030204" pitchFamily="34" charset="0"/>
                        </a:rPr>
                        <a:t>Gwefan/ap y BBC</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r" fontAlgn="b"/>
                      <a:r>
                        <a:rPr lang="cy-GB" sz="1100" b="0" i="0" u="none" strike="noStrike">
                          <a:solidFill>
                            <a:srgbClr val="000000"/>
                          </a:solidFill>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2"/>
                  </a:ext>
                </a:extLst>
              </a:tr>
              <a:tr h="263489">
                <a:tc>
                  <a:txBody>
                    <a:bodyPr/>
                    <a:lstStyle/>
                    <a:p>
                      <a:pPr algn="l" fontAlgn="b"/>
                      <a:r>
                        <a:rPr lang="cy-GB" sz="1050" b="0" i="0" u="none" strike="noStrike">
                          <a:solidFill>
                            <a:srgbClr val="000000"/>
                          </a:solidFill>
                          <a:latin typeface="Calibri" panose="020F0502020204030204" pitchFamily="34" charset="0"/>
                        </a:rPr>
                        <a:t>Gwefan/ap y BBC</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cy-GB" sz="1050" b="0" i="0" u="none" strike="noStrike">
                          <a:solidFill>
                            <a:srgbClr val="000000"/>
                          </a:solidFill>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r" fontAlgn="b"/>
                      <a:r>
                        <a:rPr lang="cy-GB" sz="1100" b="0" i="0" u="none" strike="noStrike">
                          <a:solidFill>
                            <a:srgbClr val="000000"/>
                          </a:solidFill>
                          <a:latin typeface="Calibri" panose="020F0502020204030204" pitchFamily="34" charset="0"/>
                        </a:rPr>
                        <a:t>20%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Gwefan/ap y BBC</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17%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Facebook</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tc>
                  <a:txBody>
                    <a:bodyPr/>
                    <a:lstStyle/>
                    <a:p>
                      <a:pPr algn="r" fontAlgn="b"/>
                      <a:r>
                        <a:rPr lang="cy-GB" sz="1100" b="0" i="0" u="none" strike="noStrike">
                          <a:solidFill>
                            <a:srgbClr val="000000"/>
                          </a:solidFill>
                          <a:latin typeface="Calibri" panose="020F0502020204030204" pitchFamily="34" charset="0"/>
                        </a:rPr>
                        <a:t>26%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60000"/>
                        <a:lumOff val="40000"/>
                      </a:schemeClr>
                    </a:solidFill>
                  </a:tcPr>
                </a:tc>
                <a:extLst>
                  <a:ext uri="{0D108BD9-81ED-4DB2-BD59-A6C34878D82A}">
                    <a16:rowId xmlns:a16="http://schemas.microsoft.com/office/drawing/2014/main" val="10003"/>
                  </a:ext>
                </a:extLst>
              </a:tr>
              <a:tr h="263489">
                <a:tc>
                  <a:txBody>
                    <a:bodyPr/>
                    <a:lstStyle/>
                    <a:p>
                      <a:pPr algn="l" rtl="0"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cy-GB" sz="1050" b="0" i="0" u="none" strike="noStrike">
                          <a:solidFill>
                            <a:srgbClr val="000000"/>
                          </a:solidFill>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cy-GB" sz="1100" b="0" i="0" u="none" strike="noStrike">
                          <a:solidFill>
                            <a:srgbClr val="000000"/>
                          </a:solidFill>
                          <a:latin typeface="Calibri" panose="020F0502020204030204" pitchFamily="34" charset="0"/>
                        </a:rPr>
                        <a:t>15%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00" b="0" i="0" u="none" strike="noStrike">
                          <a:solidFill>
                            <a:srgbClr val="000000"/>
                          </a:solidFill>
                          <a:latin typeface="Calibri" panose="020F0502020204030204" pitchFamily="34" charset="0"/>
                        </a:rPr>
                        <a:t>Unrhyw wefan/ap newyddion yng Nghymru</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11%</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40000"/>
                        <a:lumOff val="6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BBC Radio Ulster/Foyle</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14%</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4"/>
                  </a:ext>
                </a:extLst>
              </a:tr>
              <a:tr h="263489">
                <a:tc>
                  <a:txBody>
                    <a:bodyPr/>
                    <a:lstStyle/>
                    <a:p>
                      <a:pPr algn="l" rtl="0"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cy-GB" sz="1050" b="0" i="0" u="none" strike="noStrike">
                          <a:solidFill>
                            <a:srgbClr val="000000"/>
                          </a:solidFill>
                          <a:latin typeface="Calibri" panose="020F0502020204030204" pitchFamily="34" charset="0"/>
                        </a:rPr>
                        <a:t>Teledu BBC Scotland</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cy-GB" sz="1100" b="0" i="0" u="none" strike="noStrike">
                          <a:solidFill>
                            <a:srgbClr val="000000"/>
                          </a:solidFill>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BBC Radio Wales/Cymru</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r" fontAlgn="b"/>
                      <a:r>
                        <a:rPr lang="cy-GB" sz="1100" b="0" i="0" u="none" strike="noStrike">
                          <a:solidFill>
                            <a:srgbClr val="000000"/>
                          </a:solidFill>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Unrhyw bapur newydd a leolir yng Ngogledd Iwerddon </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5"/>
                  </a:ext>
                </a:extLst>
              </a:tr>
              <a:tr h="263489">
                <a:tc>
                  <a:txBody>
                    <a:bodyPr/>
                    <a:lstStyle/>
                    <a:p>
                      <a:pPr algn="l" rtl="0"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cy-GB" sz="1050" b="0" i="0" u="none" strike="noStrike">
                          <a:solidFill>
                            <a:srgbClr val="000000"/>
                          </a:solidFill>
                          <a:latin typeface="Calibri" panose="020F0502020204030204" pitchFamily="34" charset="0"/>
                        </a:rPr>
                        <a:t>Google (peiriant chwilio)</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r" fontAlgn="b"/>
                      <a:r>
                        <a:rPr lang="cy-GB" sz="1100" b="0" i="0" u="none" strike="noStrike">
                          <a:solidFill>
                            <a:srgbClr val="000000"/>
                          </a:solidFill>
                          <a:latin typeface="Calibri" panose="020F0502020204030204" pitchFamily="34" charset="0"/>
                        </a:rPr>
                        <a:t>11%</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60000"/>
                        <a:lumOff val="4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r" fontAlgn="b"/>
                      <a:r>
                        <a:rPr lang="cy-GB" sz="1100" b="0" i="0" u="none" strike="noStrike">
                          <a:solidFill>
                            <a:srgbClr val="000000"/>
                          </a:solidFill>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2">
                        <a:lumMod val="20000"/>
                        <a:lumOff val="8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cy-GB" sz="1050" b="0" i="0" u="none" strike="noStrike">
                          <a:solidFill>
                            <a:srgbClr val="000000"/>
                          </a:solidFill>
                          <a:latin typeface="Calibri" panose="020F0502020204030204" pitchFamily="34" charset="0"/>
                        </a:rPr>
                        <a:t>Cool FM</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13%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634518215"/>
                  </a:ext>
                </a:extLst>
              </a:tr>
              <a:tr h="263489">
                <a:tc>
                  <a:txBody>
                    <a:bodyPr/>
                    <a:lstStyle/>
                    <a:p>
                      <a:pPr algn="l" rtl="0"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cy-GB" sz="1050" b="0" i="0" u="none" strike="noStrike">
                          <a:solidFill>
                            <a:srgbClr val="000000"/>
                          </a:solidFill>
                          <a:latin typeface="Calibri" panose="020F0502020204030204" pitchFamily="34" charset="0"/>
                        </a:rPr>
                        <a:t>BBC Radio Scotland</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9%</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U105</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6"/>
                  </a:ext>
                </a:extLst>
              </a:tr>
              <a:tr h="263489">
                <a:tc>
                  <a:txBody>
                    <a:bodyPr/>
                    <a:lstStyle/>
                    <a:p>
                      <a:pPr algn="l" rtl="0"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fontAlgn="b"/>
                      <a:r>
                        <a:rPr lang="cy-GB" sz="1000" b="0" i="0" u="none" strike="noStrike">
                          <a:solidFill>
                            <a:srgbClr val="000000"/>
                          </a:solidFill>
                          <a:latin typeface="Calibri" panose="020F0502020204030204" pitchFamily="34" charset="0"/>
                        </a:rPr>
                        <a:t>Unrhyw bapur newydd a leolir yn yr Alban</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8%</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lumMod val="40000"/>
                        <a:lumOff val="60000"/>
                      </a:schemeClr>
                    </a:solid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cy-GB" sz="1000" b="0" i="0" u="none" strike="noStrike">
                          <a:solidFill>
                            <a:srgbClr val="000000"/>
                          </a:solidFill>
                          <a:latin typeface="Calibri" panose="020F0502020204030204" pitchFamily="34" charset="0"/>
                        </a:rPr>
                        <a:t>Unrhyw wefan/ap newyddion yng Ngogledd Iwerddon</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12%</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7"/>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CA" sz="105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000000"/>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CA" sz="10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38393A"/>
                        </a:solidFill>
                        <a:effectLst/>
                        <a:latin typeface="Calibri" panose="020F0502020204030204" pitchFamily="34" charset="0"/>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Twitter</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tc>
                  <a:txBody>
                    <a:bodyPr/>
                    <a:lstStyle/>
                    <a:p>
                      <a:pPr algn="r" fontAlgn="b"/>
                      <a:r>
                        <a:rPr lang="cy-GB" sz="1100" b="0" i="0" u="none" strike="noStrike">
                          <a:solidFill>
                            <a:srgbClr val="000000"/>
                          </a:solidFill>
                          <a:latin typeface="Calibri" panose="020F0502020204030204" pitchFamily="34" charset="0"/>
                        </a:rPr>
                        <a:t>10%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val="10008"/>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0" i="0" u="none" strike="noStrike" kern="1200">
                        <a:solidFill>
                          <a:schemeClr val="bg1"/>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Sianel BBC News</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cy-GB" sz="1100" b="0" i="0" u="none" strike="noStrike">
                          <a:solidFill>
                            <a:srgbClr val="000000"/>
                          </a:solidFill>
                          <a:latin typeface="Calibri" panose="020F0502020204030204" pitchFamily="34" charset="0"/>
                        </a:rPr>
                        <a:t>9%</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09"/>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100" b="0" i="0" u="none" strike="noStrike" kern="1200">
                        <a:solidFill>
                          <a:schemeClr val="bg1"/>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bg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The Belfast Telegraph</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cy-GB" sz="1100" b="0" i="0" u="none" strike="noStrike">
                          <a:solidFill>
                            <a:srgbClr val="000000"/>
                          </a:solidFill>
                          <a:latin typeface="Calibri" panose="020F0502020204030204" pitchFamily="34" charset="0"/>
                        </a:rPr>
                        <a:t>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10"/>
                  </a:ext>
                </a:extLst>
              </a:tr>
              <a:tr h="263489">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algn="l" defTabSz="457200" rtl="0" eaLnBrk="1" fontAlgn="b" latinLnBrk="0" hangingPunct="1"/>
                      <a:endParaRPr lang="en-US" sz="1100" b="0" i="0" u="none" strike="noStrike" kern="1200">
                        <a:solidFill>
                          <a:srgbClr val="38393A"/>
                        </a:solidFill>
                        <a:latin typeface="Calibri"/>
                        <a:ea typeface="+mn-ea"/>
                        <a:cs typeface="+mn-cs"/>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dirty="0">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0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rgbClr val="38393A"/>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algn="l" rtl="0" fontAlgn="b"/>
                      <a:endParaRPr lang="en-US" sz="1100" b="0" i="0" u="none" strike="noStrike">
                        <a:solidFill>
                          <a:schemeClr val="tx1"/>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fontAlgn="b"/>
                      <a:r>
                        <a:rPr lang="cy-GB" sz="1050" b="0" i="0" u="none" strike="noStrike">
                          <a:solidFill>
                            <a:srgbClr val="000000"/>
                          </a:solidFill>
                          <a:latin typeface="Calibri" panose="020F0502020204030204" pitchFamily="34" charset="0"/>
                        </a:rPr>
                        <a:t>Google (peiriant chwilio)</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tc>
                  <a:txBody>
                    <a:bodyPr/>
                    <a:lstStyle/>
                    <a:p>
                      <a:pPr algn="r" fontAlgn="b"/>
                      <a:r>
                        <a:rPr lang="cy-GB" sz="1100" b="0" i="0" u="none" strike="noStrike">
                          <a:solidFill>
                            <a:srgbClr val="000000"/>
                          </a:solidFill>
                          <a:latin typeface="Calibri" panose="020F0502020204030204" pitchFamily="34" charset="0"/>
                        </a:rPr>
                        <a:t>7%</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4">
                        <a:lumMod val="20000"/>
                        <a:lumOff val="80000"/>
                      </a:schemeClr>
                    </a:solidFill>
                  </a:tcPr>
                </a:tc>
                <a:extLst>
                  <a:ext uri="{0D108BD9-81ED-4DB2-BD59-A6C34878D82A}">
                    <a16:rowId xmlns:a16="http://schemas.microsoft.com/office/drawing/2014/main" val="10011"/>
                  </a:ext>
                </a:extLst>
              </a:tr>
              <a:tr h="263489">
                <a:tc>
                  <a:txBody>
                    <a:bodyPr/>
                    <a:lstStyle/>
                    <a:p>
                      <a:pPr algn="l" rtl="0" fontAlgn="b"/>
                      <a:r>
                        <a:rPr lang="cy-GB" sz="1100" b="0" i="0" u="none" strike="noStrike">
                          <a:solidFill>
                            <a:srgbClr val="000000"/>
                          </a:solidFill>
                          <a:latin typeface="Calibri"/>
                        </a:rPr>
                        <a:t>Ddim yn dilyn newyddion y Wlad</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cy-GB" sz="1100" b="0" i="0" u="none" strike="noStrike">
                          <a:solidFill>
                            <a:srgbClr val="000000"/>
                          </a:solidFill>
                          <a:latin typeface="Calibri"/>
                          <a:ea typeface="+mn-ea"/>
                          <a:cs typeface="+mn-cs"/>
                        </a:rPr>
                        <a:t>6%</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cy-GB" sz="1100" b="0" i="0" u="none" strike="noStrike">
                          <a:solidFill>
                            <a:srgbClr val="000000"/>
                          </a:solidFill>
                          <a:latin typeface="+mn-lt"/>
                        </a:rPr>
                        <a:t>Ddim yn dilyn newyddion y Wlad</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cy-GB" sz="1100" b="0" i="0" u="none" strike="noStrike">
                          <a:solidFill>
                            <a:srgbClr val="000000"/>
                          </a:solidFill>
                          <a:latin typeface="Calibri"/>
                          <a:ea typeface="+mn-ea"/>
                          <a:cs typeface="+mn-cs"/>
                        </a:rPr>
                        <a:t>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cy-GB" sz="1100" b="0" i="0" u="none" strike="noStrike">
                          <a:solidFill>
                            <a:srgbClr val="000000"/>
                          </a:solidFill>
                          <a:latin typeface="+mn-lt"/>
                        </a:rPr>
                        <a:t>Ddim yn dilyn newyddion y Wlad</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algn="r" defTabSz="457200" rtl="0" eaLnBrk="1" fontAlgn="b" latinLnBrk="0" hangingPunct="1"/>
                      <a:r>
                        <a:rPr lang="cy-GB" sz="1100" b="0" i="0" u="none" strike="noStrike">
                          <a:solidFill>
                            <a:srgbClr val="000000"/>
                          </a:solidFill>
                          <a:latin typeface="Calibri"/>
                          <a:ea typeface="+mn-ea"/>
                          <a:cs typeface="+mn-cs"/>
                        </a:rPr>
                        <a:t>3%</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algn="l" rtl="0" fontAlgn="b"/>
                      <a:endParaRPr lang="en-US" sz="1100" b="0" i="0" u="none" strike="noStrike">
                        <a:solidFill>
                          <a:srgbClr val="000000"/>
                        </a:solidFill>
                        <a:latin typeface="Calibri"/>
                      </a:endParaRP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a:txBody>
                    <a:bodyPr/>
                    <a:lstStyle/>
                    <a:p>
                      <a:pPr marL="0" marR="0" indent="0" algn="l" defTabSz="457200" rtl="0" eaLnBrk="1" fontAlgn="b" latinLnBrk="0" hangingPunct="1">
                        <a:lnSpc>
                          <a:spcPct val="100000"/>
                        </a:lnSpc>
                        <a:spcBef>
                          <a:spcPts val="0"/>
                        </a:spcBef>
                        <a:spcAft>
                          <a:spcPts val="0"/>
                        </a:spcAft>
                        <a:buClrTx/>
                        <a:buSzTx/>
                        <a:buFontTx/>
                        <a:buNone/>
                        <a:tabLst/>
                        <a:defRPr/>
                      </a:pPr>
                      <a:r>
                        <a:rPr lang="cy-GB" sz="1100" b="0" i="0" u="none" strike="noStrike">
                          <a:solidFill>
                            <a:srgbClr val="000000"/>
                          </a:solidFill>
                          <a:latin typeface="+mn-lt"/>
                        </a:rPr>
                        <a:t>Ddim yn dilyn newyddion y Wlad</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tc>
                  <a:txBody>
                    <a:bodyPr/>
                    <a:lstStyle/>
                    <a:p>
                      <a:pPr marL="0" algn="r" defTabSz="457200" rtl="0" eaLnBrk="1" fontAlgn="b" latinLnBrk="0" hangingPunct="1"/>
                      <a:r>
                        <a:rPr lang="cy-GB" sz="1100" b="0" i="0" u="none" strike="noStrike" dirty="0">
                          <a:solidFill>
                            <a:srgbClr val="000000"/>
                          </a:solidFill>
                          <a:latin typeface="Calibri"/>
                          <a:ea typeface="+mn-ea"/>
                          <a:cs typeface="+mn-cs"/>
                        </a:rPr>
                        <a:t>0%</a:t>
                      </a:r>
                    </a:p>
                  </a:txBody>
                  <a:tcPr marL="36000" marR="36000" marT="0" marB="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0015"/>
                  </a:ext>
                </a:extLst>
              </a:tr>
            </a:tbl>
          </a:graphicData>
        </a:graphic>
      </p:graphicFrame>
      <p:sp>
        <p:nvSpPr>
          <p:cNvPr id="21" name="TextBox 20">
            <a:extLst>
              <a:ext uri="{FF2B5EF4-FFF2-40B4-BE49-F238E27FC236}">
                <a16:creationId xmlns:a16="http://schemas.microsoft.com/office/drawing/2014/main" id="{2F213C99-8A1D-4010-BE5F-25FCE6DDCE4E}"/>
              </a:ext>
            </a:extLst>
          </p:cNvPr>
          <p:cNvSpPr txBox="1"/>
          <p:nvPr/>
        </p:nvSpPr>
        <p:spPr>
          <a:xfrm>
            <a:off x="0" y="5509040"/>
            <a:ext cx="7859110" cy="990015"/>
          </a:xfrm>
          <a:prstGeom prst="rect">
            <a:avLst/>
          </a:prstGeom>
          <a:noFill/>
        </p:spPr>
        <p:txBody>
          <a:bodyPr wrap="square" rtlCol="0">
            <a:spAutoFit/>
          </a:bodyPr>
          <a:lstStyle/>
          <a:p>
            <a:pPr>
              <a:spcBef>
                <a:spcPts val="240"/>
              </a:spcBef>
              <a:tabLst>
                <a:tab pos="8229600" algn="r"/>
              </a:tabLst>
            </a:pPr>
            <a:r>
              <a:rPr lang="cy-GB" sz="1100"/>
              <a:t>Ffynhonnell: Ofcom Arolwg Cael Gafael ar Newyddion 2021 - Sampl AR-LEIN yn unig	</a:t>
            </a:r>
          </a:p>
          <a:p>
            <a:pPr>
              <a:spcBef>
                <a:spcPts val="240"/>
              </a:spcBef>
            </a:pPr>
            <a:r>
              <a:rPr lang="cy-GB" sz="1100"/>
              <a:t>Cwestiwn: F6. O ba un o’r ffynonellau canlynol rydych chi’n cael newyddion am yr hyn sy’n digwydd yn eich GWLAD y dyddiau hyn?</a:t>
            </a:r>
          </a:p>
          <a:p>
            <a:pPr>
              <a:spcBef>
                <a:spcPts val="240"/>
              </a:spcBef>
            </a:pPr>
            <a:r>
              <a:rPr lang="cy-GB" sz="1100"/>
              <a:t>Sylfaen: Pob oedolyn 16+ sy’n defnyddio Teledu/Papurau Newydd/Radio/Y Rhyngrwyd/ Cylchgronau ar gyfer newyddion – Lloegr=2408, Yr Alban=290, Cymru=242, Gogledd Iwerddon=243. Dim ond y ffynonellau sydd â nifer o &gt;6% ym mhob Gwlad a ddangosir. Mae trionglau gwyrdd/coch yn dangos gwahaniaethau ystadegol arwyddocaol rhwng samplau ar-lein 2020 a 2021.</a:t>
            </a:r>
          </a:p>
        </p:txBody>
      </p:sp>
      <p:sp>
        <p:nvSpPr>
          <p:cNvPr id="24" name="Isosceles Triangle 23">
            <a:extLst>
              <a:ext uri="{FF2B5EF4-FFF2-40B4-BE49-F238E27FC236}">
                <a16:creationId xmlns:a16="http://schemas.microsoft.com/office/drawing/2014/main" id="{7C35CA2B-E04B-4AA5-99BE-2985BA93448A}"/>
              </a:ext>
              <a:ext uri="{C183D7F6-B498-43B3-948B-1728B52AA6E4}">
                <adec:decorative xmlns:adec="http://schemas.microsoft.com/office/drawing/2017/decorative" val="1"/>
              </a:ext>
            </a:extLst>
          </p:cNvPr>
          <p:cNvSpPr/>
          <p:nvPr/>
        </p:nvSpPr>
        <p:spPr bwMode="ltGray">
          <a:xfrm>
            <a:off x="5915659" y="2860798"/>
            <a:ext cx="91440" cy="91440"/>
          </a:xfrm>
          <a:prstGeom prst="triangl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6" name="Isosceles Triangle 25">
            <a:extLst>
              <a:ext uri="{FF2B5EF4-FFF2-40B4-BE49-F238E27FC236}">
                <a16:creationId xmlns:a16="http://schemas.microsoft.com/office/drawing/2014/main" id="{1F17E836-294E-4875-BECB-94E2EF6052E7}"/>
              </a:ext>
              <a:ext uri="{C183D7F6-B498-43B3-948B-1728B52AA6E4}">
                <adec:decorative xmlns:adec="http://schemas.microsoft.com/office/drawing/2017/decorative" val="1"/>
              </a:ext>
            </a:extLst>
          </p:cNvPr>
          <p:cNvSpPr/>
          <p:nvPr/>
        </p:nvSpPr>
        <p:spPr bwMode="ltGray">
          <a:xfrm flipV="1">
            <a:off x="3547487" y="1820250"/>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8" name="Isosceles Triangle 27">
            <a:extLst>
              <a:ext uri="{FF2B5EF4-FFF2-40B4-BE49-F238E27FC236}">
                <a16:creationId xmlns:a16="http://schemas.microsoft.com/office/drawing/2014/main" id="{443F525C-DACE-480B-A814-3309A48BBC84}"/>
              </a:ext>
              <a:ext uri="{C183D7F6-B498-43B3-948B-1728B52AA6E4}">
                <adec:decorative xmlns:adec="http://schemas.microsoft.com/office/drawing/2017/decorative" val="1"/>
              </a:ext>
            </a:extLst>
          </p:cNvPr>
          <p:cNvSpPr/>
          <p:nvPr/>
        </p:nvSpPr>
        <p:spPr bwMode="ltGray">
          <a:xfrm flipV="1">
            <a:off x="5915659" y="3161736"/>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29" name="Isosceles Triangle 28">
            <a:extLst>
              <a:ext uri="{FF2B5EF4-FFF2-40B4-BE49-F238E27FC236}">
                <a16:creationId xmlns:a16="http://schemas.microsoft.com/office/drawing/2014/main" id="{7B3BE166-F95C-4893-93A6-5CABB912A2D2}"/>
              </a:ext>
              <a:ext uri="{C183D7F6-B498-43B3-948B-1728B52AA6E4}">
                <adec:decorative xmlns:adec="http://schemas.microsoft.com/office/drawing/2017/decorative" val="1"/>
              </a:ext>
            </a:extLst>
          </p:cNvPr>
          <p:cNvSpPr/>
          <p:nvPr/>
        </p:nvSpPr>
        <p:spPr bwMode="ltGray">
          <a:xfrm flipV="1">
            <a:off x="3544971" y="2053135"/>
            <a:ext cx="91440" cy="91440"/>
          </a:xfrm>
          <a:prstGeom prst="triangle">
            <a:avLst/>
          </a:prstGeom>
          <a:solidFill>
            <a:schemeClr val="accent2"/>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30" name="Isosceles Triangle 29">
            <a:extLst>
              <a:ext uri="{FF2B5EF4-FFF2-40B4-BE49-F238E27FC236}">
                <a16:creationId xmlns:a16="http://schemas.microsoft.com/office/drawing/2014/main" id="{3DE75EEF-5B19-4BE7-8CF7-0AEA58A810BD}"/>
              </a:ext>
              <a:ext uri="{C183D7F6-B498-43B3-948B-1728B52AA6E4}">
                <adec:decorative xmlns:adec="http://schemas.microsoft.com/office/drawing/2017/decorative" val="1"/>
              </a:ext>
            </a:extLst>
          </p:cNvPr>
          <p:cNvSpPr/>
          <p:nvPr/>
        </p:nvSpPr>
        <p:spPr bwMode="ltGray">
          <a:xfrm>
            <a:off x="3543772" y="2558576"/>
            <a:ext cx="91440" cy="91440"/>
          </a:xfrm>
          <a:prstGeom prst="triangle">
            <a:avLst/>
          </a:prstGeom>
          <a:solidFill>
            <a:srgbClr val="00B050"/>
          </a:solidFill>
          <a:ln w="12700">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l"/>
            <a:endParaRPr lang="en-GB" sz="1600" b="0" err="1"/>
          </a:p>
        </p:txBody>
      </p:sp>
      <p:sp>
        <p:nvSpPr>
          <p:cNvPr id="18" name="Rectangle 17">
            <a:extLst>
              <a:ext uri="{FF2B5EF4-FFF2-40B4-BE49-F238E27FC236}">
                <a16:creationId xmlns:a16="http://schemas.microsoft.com/office/drawing/2014/main" id="{0937030B-BC80-4BB9-A0BA-074AC0143142}"/>
              </a:ext>
              <a:ext uri="{C183D7F6-B498-43B3-948B-1728B52AA6E4}">
                <adec:decorative xmlns:adec="http://schemas.microsoft.com/office/drawing/2017/decorative" val="1"/>
              </a:ext>
            </a:extLst>
          </p:cNvPr>
          <p:cNvSpPr/>
          <p:nvPr/>
        </p:nvSpPr>
        <p:spPr>
          <a:xfrm>
            <a:off x="6046557" y="1359090"/>
            <a:ext cx="2205761" cy="4093128"/>
          </a:xfrm>
          <a:prstGeom prst="rect">
            <a:avLst/>
          </a:prstGeom>
          <a:noFill/>
          <a:ln w="28575">
            <a:solidFill>
              <a:schemeClr val="accent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371653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CABD406B-7A94-403D-9EAA-98B32A149EA7}"/>
              </a:ext>
            </a:extLst>
          </p:cNvPr>
          <p:cNvSpPr>
            <a:spLocks noGrp="1"/>
          </p:cNvSpPr>
          <p:nvPr>
            <p:ph type="body" sz="quarter" idx="12"/>
          </p:nvPr>
        </p:nvSpPr>
        <p:spPr>
          <a:xfrm>
            <a:off x="720000" y="1169999"/>
            <a:ext cx="10308556" cy="5275405"/>
          </a:xfrm>
        </p:spPr>
        <p:txBody>
          <a:bodyPr vert="horz" lIns="0" tIns="0" rIns="0" bIns="0" anchor="t"/>
          <a:lstStyle/>
          <a:p>
            <a:pPr indent="0">
              <a:buNone/>
            </a:pPr>
            <a:r>
              <a:rPr lang="cy-GB" b="1" dirty="0">
                <a:solidFill>
                  <a:srgbClr val="C00000"/>
                </a:solidFill>
                <a:cs typeface="Arial"/>
              </a:rPr>
              <a:t>Oherwydd newidiadau methodolegol a orfodwyd gan Covid-19, nid oes modd cymharu’r data yn yr adroddiad hwn â’r data yn adroddiadau blaenorol Cael Gafael ar Newyddion yr Alban.</a:t>
            </a:r>
          </a:p>
          <a:p>
            <a:pPr indent="0">
              <a:buNone/>
            </a:pPr>
            <a:endParaRPr lang="cy-GB" b="1" dirty="0">
              <a:solidFill>
                <a:srgbClr val="C00000"/>
              </a:solidFill>
              <a:cs typeface="Arial"/>
            </a:endParaRPr>
          </a:p>
          <a:p>
            <a:pPr indent="0">
              <a:buNone/>
            </a:pPr>
            <a:r>
              <a:rPr lang="cy-GB" sz="1600" b="0" dirty="0"/>
              <a:t>Nod yr adroddiad Cael Gafael ar Newyddion yw datblygu dealltwriaeth o arferion cael gafael ar newyddion ledled y DU ac ym mhob gwlad yn y DU. Mae hyn yn cynnwys ffynonellau a llwyfannau a ddefnyddir, pa mor bwysig yw gwahanol sefydliadau newyddion, agweddau at ffynonellau newyddion unigol, a defnyddio newyddion lleol.</a:t>
            </a:r>
          </a:p>
          <a:p>
            <a:pPr indent="0">
              <a:buNone/>
            </a:pPr>
            <a:endParaRPr lang="cy-GB" sz="1600" b="0" dirty="0"/>
          </a:p>
          <a:p>
            <a:pPr indent="0">
              <a:buNone/>
            </a:pPr>
            <a:r>
              <a:rPr lang="cy-GB" sz="1600" b="0" dirty="0"/>
              <a:t>Y brif ffynhonnell* yw Arolwg Cael Gafael ar Newyddion </a:t>
            </a:r>
            <a:r>
              <a:rPr lang="cy-GB" sz="1600" b="0" dirty="0" err="1"/>
              <a:t>Ofcom</a:t>
            </a:r>
            <a:r>
              <a:rPr lang="cy-GB" sz="1600" b="0" dirty="0"/>
              <a:t>. Eleni, oherwydd cyfyngiadau Covid-19 ar waith maes, ni fu modd cynnal cyfweliadau wyneb yn wyneb fel arfer. O’r herwydd, defnyddiwyd cyfweliadau CATI yn ogystal â’r cyfweliadau ar-lein arferol er mwyn cynrychioli rhai sydd ddim yn defnyddio’r rhyngrwyd neu rai sy’n gwneud defnydd isel o’r rhyngrwyd.  Cynhaliwyd cyfanswm o 1,278 cyfweliad CATI a 3,327 cyfweliad ar-lein ledled y DU yn ystod 2020/21. Cynhaliwyd y cyfweliadau dros ddwy don (Tachwedd a Rhagfyr 2020, a Chwefror a Mawrth 2021) er mwyn cael trosolwg cynrychioliadol a chadarn o safbwyntiau oedolion y DU.</a:t>
            </a:r>
          </a:p>
          <a:p>
            <a:pPr indent="0">
              <a:buNone/>
            </a:pPr>
            <a:endParaRPr lang="cy-GB" sz="1600" b="0" dirty="0"/>
          </a:p>
          <a:p>
            <a:pPr indent="0">
              <a:buNone/>
            </a:pPr>
            <a:r>
              <a:rPr lang="cy-GB" sz="1600" b="0" dirty="0"/>
              <a:t>Oherwydd y gwahaniaethau yn yr holiadur a’r gwahaniaethau yn y ffordd yr atebodd ymatebwyr gwestiynau am ffynonellau newyddion unigol rhwng y ddau ddull arolygu a ddefnyddiwyd, dim ond data ar lefel llwyfan sydd ar gael drwy sampl oedolion y fethodoleg gyfun. Mae holl sleidiau oedolion eraill yn seiliedig ar y sampl ar-lein yn unig. </a:t>
            </a:r>
          </a:p>
          <a:p>
            <a:pPr indent="0">
              <a:buNone/>
            </a:pPr>
            <a:r>
              <a:rPr lang="cy-GB" sz="1600" b="0" dirty="0"/>
              <a:t>Maint sampl cyfun CATI/AR-LEIN ar gyfer pob oedolyn dros 16 oed yng Nghymru yw 478. Maint y sampl AR-LEIN ar gyfer pob oedolyn dros 16 oed yng Nghymru yw 252.</a:t>
            </a:r>
          </a:p>
          <a:p>
            <a:pPr indent="0">
              <a:buNone/>
            </a:pPr>
            <a:r>
              <a:rPr lang="cy-GB" sz="1600" b="0" dirty="0"/>
              <a:t>Mae adroddiad llawn y DU a manylion am ei fethodoleg ar gael </a:t>
            </a:r>
            <a:r>
              <a:rPr lang="cy-GB" sz="1600" b="0" dirty="0">
                <a:hlinkClick r:id="rId3"/>
              </a:rPr>
              <a:t>ar y wefan</a:t>
            </a:r>
            <a:r>
              <a:rPr lang="cy-GB" sz="1600" b="0" dirty="0"/>
              <a:t>. ​</a:t>
            </a:r>
          </a:p>
          <a:p>
            <a:pPr indent="0">
              <a:buNone/>
            </a:pPr>
            <a:r>
              <a:rPr lang="cy-GB" sz="1600" b="0" i="1" dirty="0"/>
              <a:t>*Mae’r adroddiad Cael Gafael ar Newyddion 2021 hefyd yn cynnwys gwybodaeth gan BARB o ran gwylio’r teledu.</a:t>
            </a:r>
          </a:p>
          <a:p>
            <a:pPr indent="0">
              <a:buNone/>
            </a:pPr>
            <a:endParaRPr lang="en-GB" dirty="0"/>
          </a:p>
          <a:p>
            <a:pPr marL="285750" indent="-285750"/>
            <a:endParaRPr lang="en-GB" dirty="0"/>
          </a:p>
          <a:p>
            <a:pPr indent="0">
              <a:buNone/>
            </a:pPr>
            <a:endParaRPr lang="en-GB" dirty="0"/>
          </a:p>
          <a:p>
            <a:pPr indent="0">
              <a:buNone/>
            </a:pPr>
            <a:endParaRPr lang="en-GB" dirty="0"/>
          </a:p>
          <a:p>
            <a:pPr indent="0">
              <a:buNone/>
            </a:pPr>
            <a:endParaRPr lang="en-GB" dirty="0"/>
          </a:p>
        </p:txBody>
      </p:sp>
      <p:sp>
        <p:nvSpPr>
          <p:cNvPr id="2" name="Text Placeholder 1">
            <a:extLst>
              <a:ext uri="{FF2B5EF4-FFF2-40B4-BE49-F238E27FC236}">
                <a16:creationId xmlns:a16="http://schemas.microsoft.com/office/drawing/2014/main" id="{1249274B-774C-4060-8EA8-074B93A2E525}"/>
              </a:ext>
            </a:extLst>
          </p:cNvPr>
          <p:cNvSpPr>
            <a:spLocks noGrp="1"/>
          </p:cNvSpPr>
          <p:nvPr>
            <p:ph type="title" idx="4294967295"/>
          </p:nvPr>
        </p:nvSpPr>
        <p:spPr>
          <a:xfrm>
            <a:off x="624468" y="758283"/>
            <a:ext cx="8298870" cy="860967"/>
          </a:xfrm>
          <a:prstGeom prst="rect">
            <a:avLst/>
          </a:prstGeom>
          <a:noFill/>
          <a:ln>
            <a:noFill/>
            <a:prstDash/>
          </a:ln>
          <a:effectLst/>
        </p:spPr>
        <p:txBody>
          <a:bodyPr rot="0" spcFirstLastPara="0" vertOverflow="overflow" horzOverflow="overflow" vert="horz" wrap="square" lIns="0" tIns="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y-GB" sz="2400" b="1" i="0" u="none" strike="noStrike" cap="none" normalizeH="0" baseline="0" noProof="0" dirty="0">
                <a:ln>
                  <a:noFill/>
                </a:ln>
                <a:solidFill>
                  <a:schemeClr val="tx1"/>
                </a:solidFill>
                <a:uLnTx/>
                <a:uFillTx/>
                <a:latin typeface="+mn-lt"/>
                <a:ea typeface="+mn-ea"/>
                <a:cs typeface="+mn-cs"/>
              </a:rPr>
              <a:t>Gwybodaeth am yr Adroddiad Cael Gafael ar Newyddion 2021</a:t>
            </a:r>
          </a:p>
        </p:txBody>
      </p:sp>
    </p:spTree>
    <p:extLst>
      <p:ext uri="{BB962C8B-B14F-4D97-AF65-F5344CB8AC3E}">
        <p14:creationId xmlns:p14="http://schemas.microsoft.com/office/powerpoint/2010/main" val="3325210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2DEB99B-CEA3-4EF4-816D-BDAA874B3502}"/>
              </a:ext>
            </a:extLst>
          </p:cNvPr>
          <p:cNvSpPr>
            <a:spLocks noGrp="1"/>
          </p:cNvSpPr>
          <p:nvPr>
            <p:ph type="body" sz="quarter" idx="12"/>
          </p:nvPr>
        </p:nvSpPr>
        <p:spPr>
          <a:xfrm>
            <a:off x="390293" y="981308"/>
            <a:ext cx="10058399" cy="5475248"/>
          </a:xfrm>
        </p:spPr>
        <p:txBody>
          <a:bodyPr vert="horz" lIns="0" tIns="0" rIns="0" bIns="0" anchor="t"/>
          <a:lstStyle/>
          <a:p>
            <a:pPr marL="285750" indent="-285750">
              <a:buFont typeface="Arial" panose="020B0604020202020204" pitchFamily="34" charset="0"/>
              <a:buChar char="•"/>
            </a:pPr>
            <a:r>
              <a:rPr lang="cy-GB" sz="1600" b="0" dirty="0"/>
              <a:t>Teledu yw’r llwyfan sy’n cael ei ddefnyddio amlaf i gael newyddion gan oedolion yng Nghymru y dyddiau hyn (74%), yna gwefannau/apiau (cyfryngau heb fod yn rhai cymdeithasol) 48% a radio ar 47%.</a:t>
            </a:r>
          </a:p>
          <a:p>
            <a:r>
              <a:rPr lang="cy-GB" sz="1600" b="0" dirty="0"/>
              <a:t> </a:t>
            </a:r>
          </a:p>
          <a:p>
            <a:pPr marL="285750" indent="-285750">
              <a:buFont typeface="Arial" panose="020B0604020202020204" pitchFamily="34" charset="0"/>
              <a:buChar char="•"/>
            </a:pPr>
            <a:r>
              <a:rPr lang="cy-GB" sz="1600" b="0" dirty="0"/>
              <a:t>Mae dros hanner (57%) o oedolion Cymru yn defnyddio BBC One i gael y newyddion, mae 38% yn defnyddio ITV Wales a 34% yn defnyddio Facebook.  </a:t>
            </a:r>
          </a:p>
          <a:p>
            <a:endParaRPr lang="cy-GB" sz="1600" b="0" dirty="0"/>
          </a:p>
          <a:p>
            <a:pPr marL="285750" indent="-285750">
              <a:buFont typeface="Arial" panose="020B0604020202020204" pitchFamily="34" charset="0"/>
              <a:buChar char="•"/>
            </a:pPr>
            <a:r>
              <a:rPr lang="cy-GB" sz="1600" b="0" dirty="0"/>
              <a:t>Ac eithrio cyfryngau cymdeithasol, gwefan/ap y BBC yw’r ffynhonnell arall o newyddion ar y rhyngrwyd a ddefnyddir fwyaf yng Nghymru (31%). Mae ‘gwefannau newyddion wedi’u lleoli yng Nghymru fel S4C neu’r Western Mail’ yn cael eu defnyddio gan 10% o oedolion yng Nghymru.</a:t>
            </a:r>
          </a:p>
          <a:p>
            <a:endParaRPr lang="cy-GB" sz="1600" b="0" dirty="0"/>
          </a:p>
          <a:p>
            <a:pPr marL="285750" indent="-285750">
              <a:buFont typeface="Arial" panose="020B0604020202020204" pitchFamily="34" charset="0"/>
              <a:buChar char="•"/>
            </a:pPr>
            <a:r>
              <a:rPr lang="cy-GB" sz="1600" b="0" dirty="0"/>
              <a:t>Mae’r sianel deledu S4C yn cael ei defnyddio gan 6% o oedolion yng Nghymru.</a:t>
            </a:r>
          </a:p>
          <a:p>
            <a:pPr marL="285750" indent="-285750">
              <a:buFont typeface="Arial" panose="020B0604020202020204" pitchFamily="34" charset="0"/>
              <a:buChar char="•"/>
            </a:pPr>
            <a:endParaRPr lang="cy-GB" sz="1600" b="0" dirty="0"/>
          </a:p>
          <a:p>
            <a:pPr marL="285750" indent="-285750">
              <a:buFont typeface="Arial" panose="020B0604020202020204" pitchFamily="34" charset="0"/>
              <a:buChar char="•"/>
            </a:pPr>
            <a:r>
              <a:rPr lang="cy-GB" sz="1600" b="0" dirty="0"/>
              <a:t>Y Daily Mail (18%) yw’r papur newydd mwyaf poblogaidd yng Nghymru pan edrychir ar ffigurau cyfun deunydd printiedig/gwefannau/apiau. Mae 9% yn defnyddio’r Western Mail (print/gwefan/ap) a 4% yn defnyddio’r Daily Post (print/gwefan/ap).</a:t>
            </a:r>
          </a:p>
          <a:p>
            <a:pPr marL="285750" indent="-285750">
              <a:buFont typeface="Arial" panose="020B0604020202020204" pitchFamily="34" charset="0"/>
              <a:buChar char="•"/>
            </a:pPr>
            <a:endParaRPr lang="cy-GB" sz="1600" b="0" dirty="0"/>
          </a:p>
          <a:p>
            <a:pPr marL="285750" indent="-285750">
              <a:buFont typeface="Arial" panose="020B0604020202020204" pitchFamily="34" charset="0"/>
              <a:buChar char="•"/>
            </a:pPr>
            <a:r>
              <a:rPr lang="cy-GB" sz="1600" b="0" dirty="0"/>
              <a:t>Defnyddir BBC Radio Wales/Cymru gan 10% o oedolion yng Nghymru, y drydedd ffynhonnell radio fwyaf poblogaidd ar ôl BBC Radio 2 (18%) a BBC Radio 1 (12%). </a:t>
            </a:r>
          </a:p>
          <a:p>
            <a:pPr marL="285750" indent="-285750">
              <a:buFont typeface="Arial" panose="020B0604020202020204" pitchFamily="34" charset="0"/>
              <a:buChar char="•"/>
            </a:pPr>
            <a:endParaRPr lang="cy-GB" sz="1600" b="0" dirty="0"/>
          </a:p>
          <a:p>
            <a:pPr marL="285750" indent="-285750">
              <a:buFont typeface="Arial" panose="020B0604020202020204" pitchFamily="34" charset="0"/>
              <a:buChar char="•"/>
            </a:pPr>
            <a:r>
              <a:rPr lang="cy-GB" sz="1600" b="0" dirty="0"/>
              <a:t>BBC One yw’r ffynhonnell a ddefnyddir amlaf i gael gafael ar newyddion am Gymru gan bobl Cymru. </a:t>
            </a:r>
          </a:p>
          <a:p>
            <a:endParaRPr lang="cy-GB" sz="1600" b="0" dirty="0"/>
          </a:p>
          <a:p>
            <a:pPr marL="285750" indent="-285750">
              <a:buFont typeface="Arial" panose="020B0604020202020204" pitchFamily="34" charset="0"/>
              <a:buChar char="•"/>
            </a:pPr>
            <a:r>
              <a:rPr lang="cy-GB" sz="1600" b="0" dirty="0">
                <a:cs typeface="Calibri"/>
              </a:rPr>
              <a:t>Mae 87% o’r bobl yng Nghymru sy’n dilyn newyddion â diddordeb mewn newyddion am Gymru.</a:t>
            </a:r>
          </a:p>
        </p:txBody>
      </p:sp>
      <p:sp>
        <p:nvSpPr>
          <p:cNvPr id="2" name="Text Placeholder 1">
            <a:extLst>
              <a:ext uri="{FF2B5EF4-FFF2-40B4-BE49-F238E27FC236}">
                <a16:creationId xmlns:a16="http://schemas.microsoft.com/office/drawing/2014/main" id="{F579499A-3618-4B5F-8C65-70F3DFF69601}"/>
              </a:ext>
            </a:extLst>
          </p:cNvPr>
          <p:cNvSpPr>
            <a:spLocks noGrp="1"/>
          </p:cNvSpPr>
          <p:nvPr>
            <p:ph type="title" idx="4294967295"/>
          </p:nvPr>
        </p:nvSpPr>
        <p:spPr>
          <a:xfrm>
            <a:off x="211872" y="630238"/>
            <a:ext cx="8711465" cy="429128"/>
          </a:xfrm>
          <a:prstGeom prst="rect">
            <a:avLst/>
          </a:prstGeom>
          <a:noFill/>
          <a:ln>
            <a:noFill/>
            <a:prstDash/>
          </a:ln>
          <a:effectLst/>
        </p:spPr>
        <p:txBody>
          <a:bodyPr rot="0" spcFirstLastPara="0" vertOverflow="overflow" horzOverflow="overflow" vert="horz" wrap="square" lIns="0" tIns="0" rIns="91440" bIns="45720" numCol="1" spcCol="0" rtlCol="0" fromWordArt="0" anchor="t"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cy-GB" sz="2400" b="1" i="0" u="none" strike="noStrike" cap="none" normalizeH="0" baseline="0" noProof="0" dirty="0">
                <a:ln>
                  <a:noFill/>
                </a:ln>
                <a:solidFill>
                  <a:schemeClr val="tx1"/>
                </a:solidFill>
                <a:uLnTx/>
                <a:uFillTx/>
                <a:latin typeface="+mn-lt"/>
                <a:ea typeface="+mn-ea"/>
                <a:cs typeface="+mn-cs"/>
              </a:rPr>
              <a:t>       Prif ganfyddiadau adroddiad 2021 </a:t>
            </a:r>
          </a:p>
        </p:txBody>
      </p:sp>
    </p:spTree>
    <p:extLst>
      <p:ext uri="{BB962C8B-B14F-4D97-AF65-F5344CB8AC3E}">
        <p14:creationId xmlns:p14="http://schemas.microsoft.com/office/powerpoint/2010/main" val="2165871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61888619-E603-48E5-AF15-AD11B964C91D}"/>
              </a:ext>
            </a:extLst>
          </p:cNvPr>
          <p:cNvSpPr txBox="1">
            <a:spLocks noGrp="1"/>
          </p:cNvSpPr>
          <p:nvPr>
            <p:ph type="title" idx="4294967295"/>
          </p:nvPr>
        </p:nvSpPr>
        <p:spPr>
          <a:xfrm>
            <a:off x="407988" y="412750"/>
            <a:ext cx="11784012" cy="10461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cy-GB" sz="2400" b="0" i="0" u="none" strike="noStrike" cap="none" normalizeH="0" baseline="0" noProof="0">
                <a:ln>
                  <a:noFill/>
                </a:ln>
                <a:solidFill>
                  <a:schemeClr val="tx1"/>
                </a:solidFill>
                <a:uLnTx/>
                <a:uFillTx/>
                <a:latin typeface="+mn-lt"/>
                <a:ea typeface="+mn-ea"/>
                <a:cs typeface="+mn-cs"/>
              </a:rPr>
              <a:t>Yr 20 prif ffynhonnell newyddion a ddefnyddir yng Nghymru*</a:t>
            </a:r>
          </a:p>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a:ln>
                <a:noFill/>
              </a:ln>
              <a:solidFill>
                <a:schemeClr val="tx1"/>
              </a:solidFill>
              <a:effectLst/>
              <a:uLnTx/>
              <a:uFillTx/>
              <a:latin typeface="+mn-lt"/>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cy-GB" sz="1400" b="0" i="1" u="none" strike="noStrike" cap="none" normalizeH="0" baseline="0" noProof="0">
                <a:ln>
                  <a:noFill/>
                </a:ln>
                <a:solidFill>
                  <a:schemeClr val="tx1"/>
                </a:solidFill>
                <a:uLnTx/>
                <a:uFillTx/>
                <a:latin typeface="+mn-lt"/>
                <a:ea typeface="+mn-ea"/>
                <a:cs typeface="+mn-cs"/>
              </a:rPr>
              <a:t>% yr oedolion yng Nghymru sy’n defnyddio pob ffynhonnell i gael newyddion y dyddiau hyn</a:t>
            </a:r>
          </a:p>
        </p:txBody>
      </p:sp>
      <p:graphicFrame>
        <p:nvGraphicFramePr>
          <p:cNvPr id="15" name="Chart Placeholder 10" descr="Chart show the top 20 news sources used in Wales, with BBC One at 57%, ITV Wales at 38% and Facebook at 34%. ">
            <a:extLst>
              <a:ext uri="{FF2B5EF4-FFF2-40B4-BE49-F238E27FC236}">
                <a16:creationId xmlns:a16="http://schemas.microsoft.com/office/drawing/2014/main" id="{DE705EED-156E-48D7-A1B9-275FED4A7198}"/>
              </a:ext>
            </a:extLst>
          </p:cNvPr>
          <p:cNvGraphicFramePr>
            <a:graphicFrameLocks/>
          </p:cNvGraphicFramePr>
          <p:nvPr>
            <p:extLst>
              <p:ext uri="{D42A27DB-BD31-4B8C-83A1-F6EECF244321}">
                <p14:modId xmlns:p14="http://schemas.microsoft.com/office/powerpoint/2010/main" val="2732382469"/>
              </p:ext>
            </p:extLst>
          </p:nvPr>
        </p:nvGraphicFramePr>
        <p:xfrm>
          <a:off x="4044225" y="1425080"/>
          <a:ext cx="6702626" cy="4392485"/>
        </p:xfrm>
        <a:graphic>
          <a:graphicData uri="http://schemas.openxmlformats.org/drawingml/2006/chart">
            <c:chart xmlns:c="http://schemas.openxmlformats.org/drawingml/2006/chart" xmlns:r="http://schemas.openxmlformats.org/officeDocument/2006/relationships" r:id="rId3"/>
          </a:graphicData>
        </a:graphic>
      </p:graphicFrame>
      <p:sp>
        <p:nvSpPr>
          <p:cNvPr id="21" name="TextBox 20">
            <a:extLst>
              <a:ext uri="{FF2B5EF4-FFF2-40B4-BE49-F238E27FC236}">
                <a16:creationId xmlns:a16="http://schemas.microsoft.com/office/drawing/2014/main" id="{AF262A81-4792-4C94-AC4E-568797746514}"/>
              </a:ext>
            </a:extLst>
          </p:cNvPr>
          <p:cNvSpPr txBox="1"/>
          <p:nvPr/>
        </p:nvSpPr>
        <p:spPr>
          <a:xfrm>
            <a:off x="4044225" y="5698273"/>
            <a:ext cx="9253160" cy="769441"/>
          </a:xfrm>
          <a:prstGeom prst="rect">
            <a:avLst/>
          </a:prstGeom>
          <a:noFill/>
        </p:spPr>
        <p:txBody>
          <a:bodyPr wrap="square" rtlCol="0">
            <a:spAutoFit/>
          </a:bodyPr>
          <a:lstStyle/>
          <a:p>
            <a:pPr lvl="0"/>
            <a:r>
              <a:rPr lang="cy-GB" sz="1100" dirty="0">
                <a:solidFill>
                  <a:srgbClr val="38393A"/>
                </a:solidFill>
              </a:rPr>
              <a:t>Ffynhonnell: Ofcom Arolwg Cael Gafael ar Newyddion 2021 - Sampl AR-LEIN yn unig</a:t>
            </a:r>
          </a:p>
          <a:p>
            <a:pPr lvl="0"/>
            <a:r>
              <a:rPr lang="cy-GB" sz="1100" dirty="0">
                <a:solidFill>
                  <a:srgbClr val="38393A"/>
                </a:solidFill>
              </a:rPr>
              <a:t>Cwestiwn: &lt;D2a-8a&gt; Gan feddwl yn benodol am &lt;llwyfan&gt;, pa rai o'r canlynol ydych chi'n eu defnyddio i gael newyddion y dyddiau hyn? </a:t>
            </a:r>
          </a:p>
          <a:p>
            <a:r>
              <a:rPr lang="cy-GB" sz="1100" dirty="0"/>
              <a:t>Sylfaen: Pob oedolyn 16+ yng Nghymru, 2021=252. data 2020 ddim yn cael ei ddangos yma gan fod maint y sampl &lt; 100</a:t>
            </a:r>
          </a:p>
          <a:p>
            <a:r>
              <a:rPr lang="cy-GB" sz="1100" dirty="0"/>
              <a:t>*Nid yw’r siart hwn yn cynnwys ymatebion teitlau unigol o godau ‘ysgrifennu’ gwledydd</a:t>
            </a:r>
          </a:p>
        </p:txBody>
      </p:sp>
      <p:graphicFrame>
        <p:nvGraphicFramePr>
          <p:cNvPr id="11" name="Table 10" descr="Table showing the % of adults in Wales using each platform for news nowadays:&#10;TV channel: 74%&#10;Newspaper: 27%&#10;Radio station: 47%&#10;Social media: 46%&#10;Other website/app: 48%">
            <a:extLst>
              <a:ext uri="{FF2B5EF4-FFF2-40B4-BE49-F238E27FC236}">
                <a16:creationId xmlns:a16="http://schemas.microsoft.com/office/drawing/2014/main" id="{84DCE86C-3C22-4C08-8C5E-D06C89D6A0C9}"/>
              </a:ext>
            </a:extLst>
          </p:cNvPr>
          <p:cNvGraphicFramePr>
            <a:graphicFrameLocks noGrp="1"/>
          </p:cNvGraphicFramePr>
          <p:nvPr>
            <p:extLst>
              <p:ext uri="{D42A27DB-BD31-4B8C-83A1-F6EECF244321}">
                <p14:modId xmlns:p14="http://schemas.microsoft.com/office/powerpoint/2010/main" val="3318783407"/>
              </p:ext>
            </p:extLst>
          </p:nvPr>
        </p:nvGraphicFramePr>
        <p:xfrm>
          <a:off x="357364" y="1683623"/>
          <a:ext cx="1987827" cy="1740198"/>
        </p:xfrm>
        <a:graphic>
          <a:graphicData uri="http://schemas.openxmlformats.org/drawingml/2006/table">
            <a:tbl>
              <a:tblPr bandRow="1"/>
              <a:tblGrid>
                <a:gridCol w="1415443">
                  <a:extLst>
                    <a:ext uri="{9D8B030D-6E8A-4147-A177-3AD203B41FA5}">
                      <a16:colId xmlns:a16="http://schemas.microsoft.com/office/drawing/2014/main" val="20000"/>
                    </a:ext>
                  </a:extLst>
                </a:gridCol>
                <a:gridCol w="572384">
                  <a:extLst>
                    <a:ext uri="{9D8B030D-6E8A-4147-A177-3AD203B41FA5}">
                      <a16:colId xmlns:a16="http://schemas.microsoft.com/office/drawing/2014/main" val="1101324498"/>
                    </a:ext>
                  </a:extLst>
                </a:gridCol>
              </a:tblGrid>
              <a:tr h="369028">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cy-GB" sz="1200" dirty="0">
                          <a:solidFill>
                            <a:schemeClr val="bg1"/>
                          </a:solidFill>
                        </a:rPr>
                        <a:t>Sianel Deledu</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275E"/>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y-GB" sz="1200">
                          <a:solidFill>
                            <a:schemeClr val="bg1"/>
                          </a:solidFill>
                        </a:rPr>
                        <a:t>74%</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1275E"/>
                    </a:solidFill>
                  </a:tcPr>
                </a:tc>
                <a:extLst>
                  <a:ext uri="{0D108BD9-81ED-4DB2-BD59-A6C34878D82A}">
                    <a16:rowId xmlns:a16="http://schemas.microsoft.com/office/drawing/2014/main" val="10000"/>
                  </a:ext>
                </a:extLst>
              </a:tr>
              <a:tr h="365330">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algn="ctr">
                        <a:lnSpc>
                          <a:spcPct val="80000"/>
                        </a:lnSpc>
                      </a:pPr>
                      <a:r>
                        <a:rPr lang="cy-GB" sz="1200" dirty="0">
                          <a:solidFill>
                            <a:schemeClr val="bg1"/>
                          </a:solidFill>
                        </a:rPr>
                        <a:t>Papur newydd (print)</a:t>
                      </a:r>
                    </a:p>
                  </a:txBody>
                  <a:tcPr marT="9144" marB="0"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6CA4F">
                        <a:lumMod val="50000"/>
                      </a:srgbClr>
                    </a:solidFill>
                  </a:tcPr>
                </a:tc>
                <a:tc>
                  <a:txBody>
                    <a:bodyPr/>
                    <a:lstStyle/>
                    <a:p>
                      <a:pPr algn="ctr">
                        <a:lnSpc>
                          <a:spcPct val="80000"/>
                        </a:lnSpc>
                      </a:pPr>
                      <a:r>
                        <a:rPr lang="cy-GB" sz="1200">
                          <a:solidFill>
                            <a:schemeClr val="bg1"/>
                          </a:solidFill>
                        </a:rPr>
                        <a:t>27%</a:t>
                      </a:r>
                    </a:p>
                  </a:txBody>
                  <a:tcPr marT="9144" marB="0"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6CA4F">
                        <a:lumMod val="50000"/>
                      </a:srgbClr>
                    </a:solidFill>
                  </a:tcPr>
                </a:tc>
                <a:extLst>
                  <a:ext uri="{0D108BD9-81ED-4DB2-BD59-A6C34878D82A}">
                    <a16:rowId xmlns:a16="http://schemas.microsoft.com/office/drawing/2014/main" val="10001"/>
                  </a:ext>
                </a:extLst>
              </a:tr>
              <a:tr h="2635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cy-GB" sz="1200">
                          <a:solidFill>
                            <a:schemeClr val="bg1"/>
                          </a:solidFill>
                        </a:rPr>
                        <a:t>Gorsaf radio</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E153B"/>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y-GB" sz="1200">
                          <a:solidFill>
                            <a:schemeClr val="bg1"/>
                          </a:solidFill>
                        </a:rPr>
                        <a:t>47%</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AE153B"/>
                    </a:solidFill>
                  </a:tcPr>
                </a:tc>
                <a:extLst>
                  <a:ext uri="{0D108BD9-81ED-4DB2-BD59-A6C34878D82A}">
                    <a16:rowId xmlns:a16="http://schemas.microsoft.com/office/drawing/2014/main" val="10002"/>
                  </a:ext>
                </a:extLst>
              </a:tr>
              <a:tr h="2635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cy-GB" sz="1200">
                          <a:solidFill>
                            <a:schemeClr val="bg1"/>
                          </a:solidFill>
                        </a:rPr>
                        <a:t>Cyfryngau cymdeithasol</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9EB1"/>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y-GB" sz="1200">
                          <a:solidFill>
                            <a:schemeClr val="bg1"/>
                          </a:solidFill>
                        </a:rPr>
                        <a:t>46%</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0F9EB1"/>
                    </a:solidFill>
                  </a:tcPr>
                </a:tc>
                <a:extLst>
                  <a:ext uri="{0D108BD9-81ED-4DB2-BD59-A6C34878D82A}">
                    <a16:rowId xmlns:a16="http://schemas.microsoft.com/office/drawing/2014/main" val="10003"/>
                  </a:ext>
                </a:extLst>
              </a:tr>
              <a:tr h="263591">
                <a:tc>
                  <a:txBody>
                    <a:bodyPr/>
                    <a:lstStyle>
                      <a:lvl1pPr marL="0" algn="l" defTabSz="457200" rtl="0" eaLnBrk="1" latinLnBrk="0" hangingPunct="1">
                        <a:defRPr sz="1800" kern="1200">
                          <a:solidFill>
                            <a:schemeClr val="dk1"/>
                          </a:solidFill>
                          <a:latin typeface="Calibri"/>
                        </a:defRPr>
                      </a:lvl1pPr>
                      <a:lvl2pPr marL="457200" algn="l" defTabSz="457200" rtl="0" eaLnBrk="1" latinLnBrk="0" hangingPunct="1">
                        <a:defRPr sz="1800" kern="1200">
                          <a:solidFill>
                            <a:schemeClr val="dk1"/>
                          </a:solidFill>
                          <a:latin typeface="Calibri"/>
                        </a:defRPr>
                      </a:lvl2pPr>
                      <a:lvl3pPr marL="914400" algn="l" defTabSz="457200" rtl="0" eaLnBrk="1" latinLnBrk="0" hangingPunct="1">
                        <a:defRPr sz="1800" kern="1200">
                          <a:solidFill>
                            <a:schemeClr val="dk1"/>
                          </a:solidFill>
                          <a:latin typeface="Calibri"/>
                        </a:defRPr>
                      </a:lvl3pPr>
                      <a:lvl4pPr marL="1371600" algn="l" defTabSz="457200" rtl="0" eaLnBrk="1" latinLnBrk="0" hangingPunct="1">
                        <a:defRPr sz="1800" kern="1200">
                          <a:solidFill>
                            <a:schemeClr val="dk1"/>
                          </a:solidFill>
                          <a:latin typeface="Calibri"/>
                        </a:defRPr>
                      </a:lvl4pPr>
                      <a:lvl5pPr marL="1828800" algn="l" defTabSz="457200" rtl="0" eaLnBrk="1" latinLnBrk="0" hangingPunct="1">
                        <a:defRPr sz="1800" kern="1200">
                          <a:solidFill>
                            <a:schemeClr val="dk1"/>
                          </a:solidFill>
                          <a:latin typeface="Calibri"/>
                        </a:defRPr>
                      </a:lvl5pPr>
                      <a:lvl6pPr marL="2286000" algn="l" defTabSz="457200" rtl="0" eaLnBrk="1" latinLnBrk="0" hangingPunct="1">
                        <a:defRPr sz="1800" kern="1200">
                          <a:solidFill>
                            <a:schemeClr val="dk1"/>
                          </a:solidFill>
                          <a:latin typeface="Calibri"/>
                        </a:defRPr>
                      </a:lvl6pPr>
                      <a:lvl7pPr marL="2743200" algn="l" defTabSz="457200" rtl="0" eaLnBrk="1" latinLnBrk="0" hangingPunct="1">
                        <a:defRPr sz="1800" kern="1200">
                          <a:solidFill>
                            <a:schemeClr val="dk1"/>
                          </a:solidFill>
                          <a:latin typeface="Calibri"/>
                        </a:defRPr>
                      </a:lvl7pPr>
                      <a:lvl8pPr marL="3200400" algn="l" defTabSz="457200" rtl="0" eaLnBrk="1" latinLnBrk="0" hangingPunct="1">
                        <a:defRPr sz="1800" kern="1200">
                          <a:solidFill>
                            <a:schemeClr val="dk1"/>
                          </a:solidFill>
                          <a:latin typeface="Calibri"/>
                        </a:defRPr>
                      </a:lvl8pPr>
                      <a:lvl9pPr marL="3657600" algn="l" defTabSz="457200" rtl="0" eaLnBrk="1" latinLnBrk="0" hangingPunct="1">
                        <a:defRPr sz="1800" kern="1200">
                          <a:solidFill>
                            <a:schemeClr val="dk1"/>
                          </a:solidFill>
                          <a:latin typeface="Calibri"/>
                        </a:defRPr>
                      </a:lvl9pPr>
                    </a:lstStyle>
                    <a:p>
                      <a:pPr marL="0" marR="0" indent="0" algn="ctr" defTabSz="457200" rtl="0" eaLnBrk="1" fontAlgn="auto" latinLnBrk="0" hangingPunct="1">
                        <a:lnSpc>
                          <a:spcPct val="100000"/>
                        </a:lnSpc>
                        <a:spcBef>
                          <a:spcPts val="0"/>
                        </a:spcBef>
                        <a:spcAft>
                          <a:spcPts val="0"/>
                        </a:spcAft>
                        <a:buClrTx/>
                        <a:buSzTx/>
                        <a:buFontTx/>
                        <a:buNone/>
                        <a:tabLst/>
                        <a:defRPr/>
                      </a:pPr>
                      <a:r>
                        <a:rPr lang="cy-GB" sz="1200">
                          <a:solidFill>
                            <a:schemeClr val="tx1"/>
                          </a:solidFill>
                        </a:rPr>
                        <a:t>Gwefan/ap arall</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8B738"/>
                    </a:solidFill>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cy-GB" sz="1200" dirty="0">
                          <a:solidFill>
                            <a:schemeClr val="tx1"/>
                          </a:solidFill>
                        </a:rPr>
                        <a:t>48%</a:t>
                      </a:r>
                    </a:p>
                  </a:txBody>
                  <a:tcPr anchor="ctr">
                    <a:lnL w="28575" cap="flat" cmpd="sng" algn="ctr">
                      <a:solidFill>
                        <a:sysClr val="window" lastClr="FFFFFF"/>
                      </a:solidFill>
                      <a:prstDash val="solid"/>
                      <a:round/>
                      <a:headEnd type="none" w="med" len="med"/>
                      <a:tailEnd type="none" w="med" len="med"/>
                    </a:lnL>
                    <a:lnR w="28575" cap="flat" cmpd="sng" algn="ctr">
                      <a:solidFill>
                        <a:sysClr val="window" lastClr="FFFFFF"/>
                      </a:solidFill>
                      <a:prstDash val="solid"/>
                      <a:round/>
                      <a:headEnd type="none" w="med" len="med"/>
                      <a:tailEnd type="none" w="med" len="med"/>
                    </a:lnR>
                    <a:lnT w="28575" cap="flat" cmpd="sng" algn="ctr">
                      <a:solidFill>
                        <a:sysClr val="window" lastClr="FFFFFF"/>
                      </a:solidFill>
                      <a:prstDash val="solid"/>
                      <a:round/>
                      <a:headEnd type="none" w="med" len="med"/>
                      <a:tailEnd type="none" w="med" len="med"/>
                    </a:lnT>
                    <a:lnB w="28575"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E8B738"/>
                    </a:solidFill>
                  </a:tcPr>
                </a:tc>
                <a:extLst>
                  <a:ext uri="{0D108BD9-81ED-4DB2-BD59-A6C34878D82A}">
                    <a16:rowId xmlns:a16="http://schemas.microsoft.com/office/drawing/2014/main" val="10004"/>
                  </a:ext>
                </a:extLst>
              </a:tr>
            </a:tbl>
          </a:graphicData>
        </a:graphic>
      </p:graphicFrame>
      <p:sp>
        <p:nvSpPr>
          <p:cNvPr id="4" name="TextBox 3">
            <a:extLst>
              <a:ext uri="{FF2B5EF4-FFF2-40B4-BE49-F238E27FC236}">
                <a16:creationId xmlns:a16="http://schemas.microsoft.com/office/drawing/2014/main" id="{A9C9BD02-06AC-4EEE-99B0-6C1B85B1EA31}"/>
              </a:ext>
            </a:extLst>
          </p:cNvPr>
          <p:cNvSpPr txBox="1"/>
          <p:nvPr/>
        </p:nvSpPr>
        <p:spPr>
          <a:xfrm>
            <a:off x="217697" y="3826434"/>
            <a:ext cx="2267159" cy="584775"/>
          </a:xfrm>
          <a:prstGeom prst="rect">
            <a:avLst/>
          </a:prstGeom>
          <a:noFill/>
        </p:spPr>
        <p:txBody>
          <a:bodyPr wrap="none" rtlCol="0">
            <a:spAutoFit/>
          </a:bodyPr>
          <a:lstStyle/>
          <a:p>
            <a:pPr algn="ctr"/>
            <a:r>
              <a:rPr lang="cy-GB" sz="1200" dirty="0"/>
              <a:t>Nifer cyfartalog y ffynonellau a ddefnyddir:</a:t>
            </a:r>
          </a:p>
          <a:p>
            <a:pPr algn="ctr"/>
            <a:r>
              <a:rPr lang="cy-GB" sz="2000" b="1" dirty="0"/>
              <a:t>7.4 </a:t>
            </a:r>
            <a:r>
              <a:rPr lang="cy-GB" sz="1100" dirty="0"/>
              <a:t>(DU=8.8)</a:t>
            </a:r>
          </a:p>
        </p:txBody>
      </p:sp>
      <p:sp>
        <p:nvSpPr>
          <p:cNvPr id="7" name="TextBox 6">
            <a:extLst>
              <a:ext uri="{FF2B5EF4-FFF2-40B4-BE49-F238E27FC236}">
                <a16:creationId xmlns:a16="http://schemas.microsoft.com/office/drawing/2014/main" id="{246841A6-AA3A-400E-B447-BF0C2D14E63F}"/>
              </a:ext>
            </a:extLst>
          </p:cNvPr>
          <p:cNvSpPr txBox="1"/>
          <p:nvPr/>
        </p:nvSpPr>
        <p:spPr>
          <a:xfrm>
            <a:off x="0" y="5374888"/>
            <a:ext cx="3534937" cy="938719"/>
          </a:xfrm>
          <a:prstGeom prst="rect">
            <a:avLst/>
          </a:prstGeom>
          <a:noFill/>
        </p:spPr>
        <p:txBody>
          <a:bodyPr wrap="square" rtlCol="0">
            <a:spAutoFit/>
          </a:bodyPr>
          <a:lstStyle/>
          <a:p>
            <a:pPr lvl="0"/>
            <a:r>
              <a:rPr lang="cy-GB" sz="1100" dirty="0">
                <a:solidFill>
                  <a:srgbClr val="38393A"/>
                </a:solidFill>
              </a:rPr>
              <a:t>Ffynhonnell: Ofcom Arolwg Cael Gafael ar Newyddion 2021 - sampl cyfun CATI ac Ar-LEIN. Cwestiwn: Pa rai o'r llwyfannau canlynol ydych chi'n eu defnyddio i gael newyddion y dyddiau hyn?</a:t>
            </a:r>
          </a:p>
          <a:p>
            <a:r>
              <a:rPr lang="cy-GB" sz="1100" dirty="0"/>
              <a:t>Sylfaen: Pob oedolyn 16+ yng Nghymru, 2021=478</a:t>
            </a:r>
          </a:p>
        </p:txBody>
      </p:sp>
    </p:spTree>
    <p:extLst>
      <p:ext uri="{BB962C8B-B14F-4D97-AF65-F5344CB8AC3E}">
        <p14:creationId xmlns:p14="http://schemas.microsoft.com/office/powerpoint/2010/main" val="3401418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6025F4DC-3467-41B1-8036-C1B1B1DC2B3F}"/>
              </a:ext>
            </a:extLst>
          </p:cNvPr>
          <p:cNvSpPr txBox="1">
            <a:spLocks noGrp="1"/>
          </p:cNvSpPr>
          <p:nvPr>
            <p:ph type="title" idx="4294967295"/>
          </p:nvPr>
        </p:nvSpPr>
        <p:spPr>
          <a:xfrm>
            <a:off x="0" y="434975"/>
            <a:ext cx="10075863" cy="4603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cy-GB" sz="2400" b="0" i="0" u="none" strike="noStrike" cap="none" normalizeH="0" baseline="0" noProof="0">
                <a:ln>
                  <a:noFill/>
                </a:ln>
                <a:solidFill>
                  <a:schemeClr val="tx1"/>
                </a:solidFill>
                <a:uLnTx/>
                <a:uFillTx/>
                <a:latin typeface="+mn-lt"/>
                <a:ea typeface="+mn-ea"/>
                <a:cs typeface="+mn-cs"/>
              </a:rPr>
              <a:t>Sianeli teledu a ddefnyddir i gael newyddion y dyddiau hyn – Cymru</a:t>
            </a:r>
          </a:p>
        </p:txBody>
      </p:sp>
      <p:graphicFrame>
        <p:nvGraphicFramePr>
          <p:cNvPr id="5" name="Chart 4" descr="Chart showing the TV channels used for news nowadays in Wales. BBC One is used by 57% of adults in Wales, ITV Wales is used by 38% and Sky News channel and BBC News Channel are both used by 26%. ">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3389972155"/>
              </p:ext>
            </p:extLst>
          </p:nvPr>
        </p:nvGraphicFramePr>
        <p:xfrm>
          <a:off x="971005" y="1077891"/>
          <a:ext cx="10807337" cy="5185511"/>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2DD82799-8492-45DF-9009-2FB961D55F20}"/>
              </a:ext>
            </a:extLst>
          </p:cNvPr>
          <p:cNvSpPr txBox="1"/>
          <p:nvPr/>
        </p:nvSpPr>
        <p:spPr>
          <a:xfrm>
            <a:off x="0" y="5845155"/>
            <a:ext cx="7859110" cy="600164"/>
          </a:xfrm>
          <a:prstGeom prst="rect">
            <a:avLst/>
          </a:prstGeom>
          <a:noFill/>
        </p:spPr>
        <p:txBody>
          <a:bodyPr wrap="square" rtlCol="0">
            <a:spAutoFit/>
          </a:bodyPr>
          <a:lstStyle/>
          <a:p>
            <a:r>
              <a:rPr lang="cy-GB" sz="1100"/>
              <a:t>Ffynhonnell: Ofcom Arolwg Cael Gafael ar Newyddion 2021 - Sampl AR-LEIN yn unig</a:t>
            </a:r>
          </a:p>
          <a:p>
            <a:r>
              <a:rPr lang="cy-GB" sz="1100"/>
              <a:t>Cwestiwn: &lt;D2a&gt; Gan feddwl yn benodol am y teledu, pa rai o'r canlynol ydych chi'n eu defnyddio i gael newyddion y dyddiau hyn?</a:t>
            </a:r>
          </a:p>
          <a:p>
            <a:r>
              <a:rPr lang="cy-GB" sz="1100"/>
              <a:t>Sylfaen: Pob oedolyn 16+ yng Nghymru (252). Mae unrhyw ffynhonnell sydd â chanran lai na 3% wedi’u heithrio o’r siart.</a:t>
            </a:r>
          </a:p>
        </p:txBody>
      </p:sp>
    </p:spTree>
    <p:extLst>
      <p:ext uri="{BB962C8B-B14F-4D97-AF65-F5344CB8AC3E}">
        <p14:creationId xmlns:p14="http://schemas.microsoft.com/office/powerpoint/2010/main" val="28077746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50E814A6-E141-4250-98E3-3EF70EABF99B}"/>
              </a:ext>
            </a:extLst>
          </p:cNvPr>
          <p:cNvSpPr txBox="1">
            <a:spLocks noGrp="1"/>
          </p:cNvSpPr>
          <p:nvPr>
            <p:ph type="title" idx="4294967295"/>
          </p:nvPr>
        </p:nvSpPr>
        <p:spPr>
          <a:xfrm>
            <a:off x="0" y="538163"/>
            <a:ext cx="10075863" cy="4619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cy-GB" sz="2400" b="0" i="0" u="none" strike="noStrike" cap="none" normalizeH="0" baseline="0" noProof="0">
                <a:ln>
                  <a:noFill/>
                </a:ln>
                <a:solidFill>
                  <a:schemeClr val="tx1"/>
                </a:solidFill>
                <a:uLnTx/>
                <a:uFillTx/>
                <a:latin typeface="+mn-lt"/>
                <a:ea typeface="+mn-ea"/>
                <a:cs typeface="+mn-cs"/>
              </a:rPr>
              <a:t>Ffynonellau cyfryngau cymdeithasol a ddefnyddir i gael newyddion y dyddiau hyn - Cymru</a:t>
            </a:r>
          </a:p>
        </p:txBody>
      </p:sp>
      <p:graphicFrame>
        <p:nvGraphicFramePr>
          <p:cNvPr id="5" name="Chart 4" descr="Chart showing the social media sources used for news nowadays in Wales. The top source is Facebook at 34%, followed by Twitter at 25%. Other sources include Instagram, WhatsApp and Snapchat.">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438742826"/>
              </p:ext>
            </p:extLst>
          </p:nvPr>
        </p:nvGraphicFramePr>
        <p:xfrm>
          <a:off x="592974" y="1123122"/>
          <a:ext cx="10307781" cy="515340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8D20C47E-F698-436B-8324-7B14B517DCA2}"/>
              </a:ext>
            </a:extLst>
          </p:cNvPr>
          <p:cNvSpPr txBox="1"/>
          <p:nvPr/>
        </p:nvSpPr>
        <p:spPr>
          <a:xfrm>
            <a:off x="0" y="5575610"/>
            <a:ext cx="8028878" cy="769441"/>
          </a:xfrm>
          <a:prstGeom prst="rect">
            <a:avLst/>
          </a:prstGeom>
          <a:noFill/>
        </p:spPr>
        <p:txBody>
          <a:bodyPr wrap="square" rtlCol="0">
            <a:spAutoFit/>
          </a:bodyPr>
          <a:lstStyle/>
          <a:p>
            <a:r>
              <a:rPr lang="cy-GB" sz="1100" dirty="0"/>
              <a:t>Ffynhonnell: Ofcom Arolwg Cael Gafael ar Newyddion 2021 - Sampl AR-LEIN yn unig</a:t>
            </a:r>
          </a:p>
          <a:p>
            <a:r>
              <a:rPr lang="cy-GB" sz="1100" dirty="0"/>
              <a:t>Cwestiwn: &lt;D7a&gt; Gan feddwl yn benodol am y cyfryngau cymdeithasol (ar unrhyw ddyfais), pa rai o'r canlynol ydych chi'n eu defnyddio i gael gafael ar newyddion y dyddiau hyn? </a:t>
            </a:r>
          </a:p>
          <a:p>
            <a:r>
              <a:rPr lang="cy-GB" sz="1100" dirty="0"/>
              <a:t>Sylfaen: Pob oedolyn 16+ yng Nghymru (252). Mae unrhyw ffynhonnell sydd â chanran lai na 2% wedi’u heithrio o’r siart.</a:t>
            </a:r>
          </a:p>
        </p:txBody>
      </p:sp>
    </p:spTree>
    <p:extLst>
      <p:ext uri="{BB962C8B-B14F-4D97-AF65-F5344CB8AC3E}">
        <p14:creationId xmlns:p14="http://schemas.microsoft.com/office/powerpoint/2010/main" val="4026878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8207FCD2-DD16-4762-BFA4-83831793E51C}"/>
              </a:ext>
            </a:extLst>
          </p:cNvPr>
          <p:cNvSpPr txBox="1">
            <a:spLocks noGrp="1"/>
          </p:cNvSpPr>
          <p:nvPr>
            <p:ph type="title" idx="4294967295"/>
          </p:nvPr>
        </p:nvSpPr>
        <p:spPr>
          <a:xfrm>
            <a:off x="0" y="544513"/>
            <a:ext cx="10075863" cy="46037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cy-GB" sz="2400" b="0" i="0" u="none" strike="noStrike" cap="none" normalizeH="0" baseline="0" noProof="0">
                <a:ln>
                  <a:noFill/>
                </a:ln>
                <a:solidFill>
                  <a:schemeClr val="tx1"/>
                </a:solidFill>
                <a:uLnTx/>
                <a:uFillTx/>
                <a:latin typeface="+mn-lt"/>
                <a:ea typeface="+mn-ea"/>
                <a:cs typeface="+mn-cs"/>
              </a:rPr>
              <a:t>Ffynonellau eraill ar y rhyngrwyd a ddefnyddir i gael newyddion y dyddiau hyn – Cymru</a:t>
            </a:r>
          </a:p>
        </p:txBody>
      </p:sp>
      <p:graphicFrame>
        <p:nvGraphicFramePr>
          <p:cNvPr id="5" name="Chart 4" descr="Chart showing other internet sources besides social media being used for news nowadays in Wales. There are a wide variety of sources shown, ranging from BBC website or app at 31% and the Guardian website/app at 15% to newspaper websites or apps at 3% and 2%. 10% of adults in Wales use 'any Wales based news websites or apps'. ">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2449013932"/>
              </p:ext>
            </p:extLst>
          </p:nvPr>
        </p:nvGraphicFramePr>
        <p:xfrm>
          <a:off x="208344" y="912735"/>
          <a:ext cx="11794603" cy="478809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a:extLst>
              <a:ext uri="{FF2B5EF4-FFF2-40B4-BE49-F238E27FC236}">
                <a16:creationId xmlns:a16="http://schemas.microsoft.com/office/drawing/2014/main" id="{F008B32E-D4E0-4C97-90DB-4A4B6B775D34}"/>
              </a:ext>
            </a:extLst>
          </p:cNvPr>
          <p:cNvSpPr txBox="1"/>
          <p:nvPr/>
        </p:nvSpPr>
        <p:spPr>
          <a:xfrm>
            <a:off x="0" y="5700825"/>
            <a:ext cx="7859110" cy="769441"/>
          </a:xfrm>
          <a:prstGeom prst="rect">
            <a:avLst/>
          </a:prstGeom>
          <a:noFill/>
        </p:spPr>
        <p:txBody>
          <a:bodyPr wrap="square" rtlCol="0">
            <a:spAutoFit/>
          </a:bodyPr>
          <a:lstStyle/>
          <a:p>
            <a:r>
              <a:rPr lang="cy-GB" sz="1100"/>
              <a:t>Ffynhonnell: Ofcom Arolwg Cael Gafael ar Newyddion 2021 - Sampl AR-LEIN yn unig</a:t>
            </a:r>
          </a:p>
          <a:p>
            <a:r>
              <a:rPr lang="cy-GB" sz="1100"/>
              <a:t>Cwestiwn: &lt;D8a&gt; Gan feddwl yn benodol am ffynonellau eraill ar y rhyngrwyd (gan gynnwys apiau), ar unrhyw ddyfais, pa rai o’r canlynol ydych chi'n eu defnyddio i gael newyddion y dyddiau hyn? </a:t>
            </a:r>
          </a:p>
          <a:p>
            <a:r>
              <a:rPr lang="cy-GB" sz="1100"/>
              <a:t>Sylfaen: Pob oedolyn 16+ yng Nghymru (252). Mae unrhyw ffynhonnell sydd â chanran lai na 2% wedi’u heithrio o’r siart.</a:t>
            </a:r>
          </a:p>
        </p:txBody>
      </p:sp>
    </p:spTree>
    <p:extLst>
      <p:ext uri="{BB962C8B-B14F-4D97-AF65-F5344CB8AC3E}">
        <p14:creationId xmlns:p14="http://schemas.microsoft.com/office/powerpoint/2010/main" val="1334455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A91A96B-1B8E-4423-9716-590C5B86767F}"/>
              </a:ext>
            </a:extLst>
          </p:cNvPr>
          <p:cNvSpPr txBox="1">
            <a:spLocks noGrp="1"/>
          </p:cNvSpPr>
          <p:nvPr>
            <p:ph type="title" idx="4294967295"/>
          </p:nvPr>
        </p:nvSpPr>
        <p:spPr>
          <a:xfrm>
            <a:off x="0" y="538163"/>
            <a:ext cx="10075863" cy="46196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cy-GB" sz="2400" b="0" i="0" u="none" strike="noStrike" cap="none" normalizeH="0" baseline="0" noProof="0">
                <a:ln>
                  <a:noFill/>
                </a:ln>
                <a:solidFill>
                  <a:schemeClr val="tx1"/>
                </a:solidFill>
                <a:uLnTx/>
                <a:uFillTx/>
                <a:latin typeface="+mn-lt"/>
                <a:ea typeface="+mn-ea"/>
                <a:cs typeface="+mn-cs"/>
              </a:rPr>
              <a:t>Papurau newydd dyddiol (print) a ddefnyddir i gael newyddion y dyddiau hyn - Cymru</a:t>
            </a:r>
          </a:p>
        </p:txBody>
      </p:sp>
      <p:graphicFrame>
        <p:nvGraphicFramePr>
          <p:cNvPr id="5" name="Chart 4" descr="Chart showing the daily newspapers (print) used for news nowadays in Wales. 9% of adults in Wales use The Daily Mail for news, with 9% also using The Sun and 4% using The Daily Mirror.">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2691763184"/>
              </p:ext>
            </p:extLst>
          </p:nvPr>
        </p:nvGraphicFramePr>
        <p:xfrm>
          <a:off x="592974" y="114753"/>
          <a:ext cx="10307781" cy="4805706"/>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8692A2B6-11D1-446F-ABF1-9CB8C41C59D0}"/>
              </a:ext>
            </a:extLst>
          </p:cNvPr>
          <p:cNvSpPr txBox="1"/>
          <p:nvPr/>
        </p:nvSpPr>
        <p:spPr>
          <a:xfrm>
            <a:off x="0" y="5534875"/>
            <a:ext cx="7939668" cy="784962"/>
          </a:xfrm>
          <a:prstGeom prst="rect">
            <a:avLst/>
          </a:prstGeom>
          <a:noFill/>
        </p:spPr>
        <p:txBody>
          <a:bodyPr wrap="square" rtlCol="0">
            <a:spAutoFit/>
          </a:bodyPr>
          <a:lstStyle/>
          <a:p>
            <a:r>
              <a:rPr lang="cy-GB" sz="1100"/>
              <a:t>Ffynhonnell: Ofcom Arolwg Cael Gafael ar Newyddion 2021 - Sampl AR-LEIN yn unig</a:t>
            </a:r>
          </a:p>
          <a:p>
            <a:r>
              <a:rPr lang="cy-GB" sz="1100"/>
              <a:t>Cwestiwn: &lt;D3a&gt; Gan feddwl yn benodol am bapur(au) newydd, pa rai o'r canlynol ydych chi'n eu defnyddio i gael newyddion y dyddiau hyn? </a:t>
            </a:r>
          </a:p>
          <a:p>
            <a:r>
              <a:rPr lang="cy-GB" sz="1100"/>
              <a:t>Sylfaen: Pob oedolyn 16+ yng Nghymru (252). Mae unrhyw ffynhonnell sydd â chanran lai na 2% wedi’u heithrio o’r siart.</a:t>
            </a:r>
          </a:p>
        </p:txBody>
      </p:sp>
    </p:spTree>
    <p:extLst>
      <p:ext uri="{BB962C8B-B14F-4D97-AF65-F5344CB8AC3E}">
        <p14:creationId xmlns:p14="http://schemas.microsoft.com/office/powerpoint/2010/main" val="3671150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A91A96B-1B8E-4423-9716-590C5B86767F}"/>
              </a:ext>
            </a:extLst>
          </p:cNvPr>
          <p:cNvSpPr txBox="1">
            <a:spLocks noGrp="1"/>
          </p:cNvSpPr>
          <p:nvPr>
            <p:ph type="title" idx="4294967295"/>
          </p:nvPr>
        </p:nvSpPr>
        <p:spPr>
          <a:xfrm>
            <a:off x="0" y="538163"/>
            <a:ext cx="10426390" cy="46166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cy-GB" sz="2000" b="0" i="0" u="none" strike="noStrike" cap="none" normalizeH="0" baseline="0" noProof="0" dirty="0">
                <a:ln>
                  <a:noFill/>
                </a:ln>
                <a:solidFill>
                  <a:schemeClr val="tx1"/>
                </a:solidFill>
                <a:uLnTx/>
                <a:uFillTx/>
                <a:latin typeface="+mn-lt"/>
                <a:ea typeface="+mn-ea"/>
                <a:cs typeface="+mn-cs"/>
              </a:rPr>
              <a:t>Papurau newydd print ac ar lein a ddefnyddir i gael newyddion y dyddiau hyn </a:t>
            </a:r>
            <a:r>
              <a:rPr kumimoji="0" lang="cy-GB" sz="2400" b="0" i="0" u="none" strike="noStrike" cap="none" normalizeH="0" baseline="0" noProof="0" dirty="0">
                <a:ln>
                  <a:noFill/>
                </a:ln>
                <a:solidFill>
                  <a:schemeClr val="tx1"/>
                </a:solidFill>
                <a:uLnTx/>
                <a:uFillTx/>
                <a:latin typeface="+mn-lt"/>
                <a:ea typeface="+mn-ea"/>
                <a:cs typeface="+mn-cs"/>
              </a:rPr>
              <a:t>- </a:t>
            </a:r>
            <a:r>
              <a:rPr kumimoji="0" lang="cy-GB" sz="2000" b="0" i="0" u="none" strike="noStrike" cap="none" normalizeH="0" baseline="0" noProof="0" dirty="0">
                <a:ln>
                  <a:noFill/>
                </a:ln>
                <a:solidFill>
                  <a:schemeClr val="tx1"/>
                </a:solidFill>
                <a:uLnTx/>
                <a:uFillTx/>
                <a:latin typeface="+mn-lt"/>
                <a:ea typeface="+mn-ea"/>
                <a:cs typeface="+mn-cs"/>
              </a:rPr>
              <a:t>Cymru</a:t>
            </a:r>
          </a:p>
        </p:txBody>
      </p:sp>
      <p:sp>
        <p:nvSpPr>
          <p:cNvPr id="3" name="TextBox 2">
            <a:extLst>
              <a:ext uri="{FF2B5EF4-FFF2-40B4-BE49-F238E27FC236}">
                <a16:creationId xmlns:a16="http://schemas.microsoft.com/office/drawing/2014/main" id="{8927A925-DF69-4F31-9F2B-17164AE1D317}"/>
              </a:ext>
            </a:extLst>
          </p:cNvPr>
          <p:cNvSpPr txBox="1"/>
          <p:nvPr/>
        </p:nvSpPr>
        <p:spPr>
          <a:xfrm>
            <a:off x="1651819" y="933168"/>
            <a:ext cx="4623573" cy="307777"/>
          </a:xfrm>
          <a:prstGeom prst="rect">
            <a:avLst/>
          </a:prstGeom>
          <a:noFill/>
        </p:spPr>
        <p:txBody>
          <a:bodyPr wrap="none" rtlCol="0">
            <a:spAutoFit/>
          </a:bodyPr>
          <a:lstStyle/>
          <a:p>
            <a:r>
              <a:rPr lang="cy-GB" sz="1400" dirty="0"/>
              <a:t>Gwefannau ac apiau/papurau newydd dyddiol a phapurau newydd dydd Sul wedi’u cyfuno*</a:t>
            </a:r>
          </a:p>
        </p:txBody>
      </p:sp>
      <p:graphicFrame>
        <p:nvGraphicFramePr>
          <p:cNvPr id="5" name="Chart 4" descr="Chart showing the combined figures for both print and online newspapers used for news nowadays in Wales. These figures include usage of daily print and Sunday papers, as well as their counterpart websites or apps. 18% of adults in Wales use the Mail, with 17% using the Guardian and 13% using the Sun for news. 9% use Western Mail and 4% use the Daily Post.">
            <a:extLst>
              <a:ext uri="{FF2B5EF4-FFF2-40B4-BE49-F238E27FC236}">
                <a16:creationId xmlns:a16="http://schemas.microsoft.com/office/drawing/2014/main" id="{D66A5376-2559-4610-A2CA-2EE0644551C5}"/>
              </a:ext>
            </a:extLst>
          </p:cNvPr>
          <p:cNvGraphicFramePr/>
          <p:nvPr>
            <p:extLst>
              <p:ext uri="{D42A27DB-BD31-4B8C-83A1-F6EECF244321}">
                <p14:modId xmlns:p14="http://schemas.microsoft.com/office/powerpoint/2010/main" val="2720769236"/>
              </p:ext>
            </p:extLst>
          </p:nvPr>
        </p:nvGraphicFramePr>
        <p:xfrm>
          <a:off x="252114" y="1286755"/>
          <a:ext cx="11052027" cy="4287961"/>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Box 7">
            <a:extLst>
              <a:ext uri="{FF2B5EF4-FFF2-40B4-BE49-F238E27FC236}">
                <a16:creationId xmlns:a16="http://schemas.microsoft.com/office/drawing/2014/main" id="{ACFF337D-576E-4E27-AD7A-6A52EF80E779}"/>
              </a:ext>
            </a:extLst>
          </p:cNvPr>
          <p:cNvSpPr txBox="1"/>
          <p:nvPr/>
        </p:nvSpPr>
        <p:spPr>
          <a:xfrm>
            <a:off x="3746811" y="5285678"/>
            <a:ext cx="6679580" cy="1384995"/>
          </a:xfrm>
          <a:prstGeom prst="rect">
            <a:avLst/>
          </a:prstGeom>
          <a:noFill/>
        </p:spPr>
        <p:txBody>
          <a:bodyPr wrap="square" rtlCol="0">
            <a:spAutoFit/>
          </a:bodyPr>
          <a:lstStyle/>
          <a:p>
            <a:r>
              <a:rPr lang="cy-GB" sz="1050" dirty="0"/>
              <a:t>Ffynhonnell: Ofcom Arolwg Cael Gafael ar Newyddion 2021 - Sampl AR-LEIN yn unig</a:t>
            </a:r>
          </a:p>
          <a:p>
            <a:r>
              <a:rPr lang="cy-GB" sz="1050" dirty="0"/>
              <a:t>Cwestiwn: &lt;D3a&gt; Gan feddwl yn benodol am bapur(au) newydd, pa rai o'r canlynol ydych chi'n eu defnyddio i gael newyddion y dyddiau hyn? &lt;D4a&gt; Gan feddwl yn benodol am bapur(au) newydd wythnosol, pa rai o'r canlynol ydych chi'n eu defnyddio i gael newyddion y dyddiau hyn? &lt;D8a&gt; Gan feddwl yn benodol am ffynonellau eraill y rhyngrwyd (gan gynnwys apiau), pa rai o'r canlynol ydych chi'n eu defnyddio i gael newyddion y dyddiau hyn?</a:t>
            </a:r>
          </a:p>
          <a:p>
            <a:r>
              <a:rPr lang="cy-GB" sz="1050" dirty="0"/>
              <a:t>Sylfaen: Pob oedolyn 16+ yng Nghymru (252). Mae unrhyw ffynhonnell sydd â chanran lai na 2% wedi’u heithrio o’r siart.</a:t>
            </a:r>
          </a:p>
          <a:p>
            <a:r>
              <a:rPr lang="cy-GB" sz="1050" dirty="0"/>
              <a:t>*Mae’r siart hwn yn cynnwys ymatebion teitlau unigol o godau ‘ysgrifennu’ gwledydd</a:t>
            </a:r>
          </a:p>
        </p:txBody>
      </p:sp>
    </p:spTree>
    <p:extLst>
      <p:ext uri="{BB962C8B-B14F-4D97-AF65-F5344CB8AC3E}">
        <p14:creationId xmlns:p14="http://schemas.microsoft.com/office/powerpoint/2010/main" val="1809593527"/>
      </p:ext>
    </p:extLst>
  </p:cSld>
  <p:clrMapOvr>
    <a:masterClrMapping/>
  </p:clrMapOvr>
</p:sld>
</file>

<file path=ppt/theme/theme1.xml><?xml version="1.0" encoding="utf-8"?>
<a:theme xmlns:a="http://schemas.openxmlformats.org/drawingml/2006/main" name="1_Ofcom Corporate PPT_update">
  <a:themeElements>
    <a:clrScheme name="Ofcom Corporate RGB">
      <a:dk1>
        <a:srgbClr val="38393A"/>
      </a:dk1>
      <a:lt1>
        <a:srgbClr val="FFFFFF"/>
      </a:lt1>
      <a:dk2>
        <a:srgbClr val="532A57"/>
      </a:dk2>
      <a:lt2>
        <a:srgbClr val="81276D"/>
      </a:lt2>
      <a:accent1>
        <a:srgbClr val="B6CA4B"/>
      </a:accent1>
      <a:accent2>
        <a:srgbClr val="AE153B"/>
      </a:accent2>
      <a:accent3>
        <a:srgbClr val="C51370"/>
      </a:accent3>
      <a:accent4>
        <a:srgbClr val="0F9ECA"/>
      </a:accent4>
      <a:accent5>
        <a:srgbClr val="E8B738"/>
      </a:accent5>
      <a:accent6>
        <a:srgbClr val="E27B29"/>
      </a:accent6>
      <a:hlink>
        <a:srgbClr val="5980E4"/>
      </a:hlink>
      <a:folHlink>
        <a:srgbClr val="9F32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Welsh Plan of Work holding slide 2020.potx  -  Read-Only" id="{A887DE3D-8198-4AA7-BEF4-ECB9995F019B}" vid="{7AD78560-7171-48FE-A91F-806004A2155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Override1.xml><?xml version="1.0" encoding="utf-8"?>
<a:themeOverride xmlns:a="http://schemas.openxmlformats.org/drawingml/2006/main">
  <a:clrScheme name="Ofcom 2017">
    <a:dk1>
      <a:srgbClr val="38393A"/>
    </a:dk1>
    <a:lt1>
      <a:sysClr val="window" lastClr="FFFFFF"/>
    </a:lt1>
    <a:dk2>
      <a:srgbClr val="532A59"/>
    </a:dk2>
    <a:lt2>
      <a:srgbClr val="81275E"/>
    </a:lt2>
    <a:accent1>
      <a:srgbClr val="B6CA4F"/>
    </a:accent1>
    <a:accent2>
      <a:srgbClr val="AE153B"/>
    </a:accent2>
    <a:accent3>
      <a:srgbClr val="C51360"/>
    </a:accent3>
    <a:accent4>
      <a:srgbClr val="0F9EB1"/>
    </a:accent4>
    <a:accent5>
      <a:srgbClr val="E8B738"/>
    </a:accent5>
    <a:accent6>
      <a:srgbClr val="E27B29"/>
    </a:accent6>
    <a:hlink>
      <a:srgbClr val="254981"/>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Classification xmlns="c5f543e3-8063-4253-bd42-47ca496057f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Translation" ma:contentTypeID="0x010100CAA12C5105342047A1E5FE66CBFB41075800CE2BCE1F4182CE45876EF173D63955D7" ma:contentTypeVersion="8" ma:contentTypeDescription="" ma:contentTypeScope="" ma:versionID="64db38a8fb374f97c7160a615d69cd59">
  <xsd:schema xmlns:xsd="http://www.w3.org/2001/XMLSchema" xmlns:xs="http://www.w3.org/2001/XMLSchema" xmlns:p="http://schemas.microsoft.com/office/2006/metadata/properties" xmlns:ns3="c5f543e3-8063-4253-bd42-47ca496057f8" targetNamespace="http://schemas.microsoft.com/office/2006/metadata/properties" ma:root="true" ma:fieldsID="be8a07d7e02bb76b2cf953abc7663325" ns3:_="">
    <xsd:import namespace="c5f543e3-8063-4253-bd42-47ca496057f8"/>
    <xsd:element name="properties">
      <xsd:complexType>
        <xsd:sequence>
          <xsd:element name="documentManagement">
            <xsd:complexType>
              <xsd:all>
                <xsd:element ref="ns3:Classifi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f543e3-8063-4253-bd42-47ca496057f8" elementFormDefault="qualified">
    <xsd:import namespace="http://schemas.microsoft.com/office/2006/documentManagement/types"/>
    <xsd:import namespace="http://schemas.microsoft.com/office/infopath/2007/PartnerControls"/>
    <xsd:element name="Classification" ma:index="9" nillable="true" ma:displayName="Information classification" ma:format="Dropdown" ma:internalName="Classification" ma:readOnly="false">
      <xsd:simpleType>
        <xsd:restriction base="dms:Choice">
          <xsd:enumeration value="PROTECTED"/>
          <xsd:enumeration value="CONFIDENTIAL"/>
          <xsd:enumeration value="HIGHLY SENSITIVE"/>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10" ma:displayName="Subject"/>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haredContentType xmlns="Microsoft.SharePoint.Taxonomy.ContentTypeSync" SourceId="9069ab6e-cbb1-4306-ad7e-01a48c91ef8b" ContentTypeId="0x010100CAA12C5105342047A1E5FE66CBFB410758" PreviousValue="false"/>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5f543e3-8063-4253-bd42-47ca496057f8"/>
    <ds:schemaRef ds:uri="http://www.w3.org/XML/1998/namespace"/>
    <ds:schemaRef ds:uri="http://purl.org/dc/dcmitype/"/>
  </ds:schemaRefs>
</ds:datastoreItem>
</file>

<file path=customXml/itemProps3.xml><?xml version="1.0" encoding="utf-8"?>
<ds:datastoreItem xmlns:ds="http://schemas.openxmlformats.org/officeDocument/2006/customXml" ds:itemID="{6310A0FD-DF07-4452-9234-94EF5F8845E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f543e3-8063-4253-bd42-47ca496057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539D2F2A-FCFE-45EA-9FBD-B31DBDD12184}">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emplate/>
  <TotalTime>1203</TotalTime>
  <Words>1860</Words>
  <Application>Microsoft Office PowerPoint</Application>
  <PresentationFormat>Widescreen</PresentationFormat>
  <Paragraphs>182</Paragraphs>
  <Slides>12</Slides>
  <Notes>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1_Ofcom Corporate PPT_update</vt:lpstr>
      <vt:lpstr>Arolwg Cael Gafael ar  Newyddion  Arolwg 2021</vt:lpstr>
      <vt:lpstr>Gwybodaeth am yr Adroddiad Cael Gafael ar Newyddion 2021</vt:lpstr>
      <vt:lpstr>       Prif ganfyddiadau adroddiad 2021 </vt:lpstr>
      <vt:lpstr>Yr 20 prif ffynhonnell newyddion a ddefnyddir yng Nghymru*  % yr oedolion yng Nghymru sy’n defnyddio pob ffynhonnell i gael newyddion y dyddiau hyn</vt:lpstr>
      <vt:lpstr>Sianeli teledu a ddefnyddir i gael newyddion y dyddiau hyn – Cymru</vt:lpstr>
      <vt:lpstr>Ffynonellau cyfryngau cymdeithasol a ddefnyddir i gael newyddion y dyddiau hyn - Cymru</vt:lpstr>
      <vt:lpstr>Ffynonellau eraill ar y rhyngrwyd a ddefnyddir i gael newyddion y dyddiau hyn – Cymru</vt:lpstr>
      <vt:lpstr>Papurau newydd dyddiol (print) a ddefnyddir i gael newyddion y dyddiau hyn - Cymru</vt:lpstr>
      <vt:lpstr>Papurau newydd print ac ar lein a ddefnyddir i gael newyddion y dyddiau hyn - Cymru</vt:lpstr>
      <vt:lpstr>Ffynonellau radio a ddefnyddir i gael newyddion y dyddiau hyn - Cymru</vt:lpstr>
      <vt:lpstr>Lefel diddordeb pobl mewn newyddion am eu gwlad eu hunain, yn ôl gwlad</vt:lpstr>
      <vt:lpstr>Ffynonellau a ddefnyddir gan bobl i gael gafael ar newyddion am eu gwlad eu hunain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Preston</dc:creator>
  <cp:lastModifiedBy>Joanna Davies</cp:lastModifiedBy>
  <cp:revision>21</cp:revision>
  <dcterms:created xsi:type="dcterms:W3CDTF">2019-08-28T13:09:47Z</dcterms:created>
  <dcterms:modified xsi:type="dcterms:W3CDTF">2021-07-26T15:33:10Z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0x010100CAA12C5105342047A1E5FE66CBFB41075800CE2BCE1F4182CE45876EF173D63955D7</vt:lpwstr>
  </property>
  <property fmtid="{D5CDD505-2E9C-101B-9397-08002B2CF9AE}" pid="3" name="MSIP_Label_5a50d26f-5c2c-4137-8396-1b24eb24286c_Enabled">
    <vt:lpwstr>true</vt:lpwstr>
  </property>
  <property fmtid="{D5CDD505-2E9C-101B-9397-08002B2CF9AE}" pid="4" name="MSIP_Label_5a50d26f-5c2c-4137-8396-1b24eb24286c_SetDate">
    <vt:lpwstr>2021-07-26T12:56:31Z</vt:lpwstr>
  </property>
  <property fmtid="{D5CDD505-2E9C-101B-9397-08002B2CF9AE}" pid="5" name="MSIP_Label_5a50d26f-5c2c-4137-8396-1b24eb24286c_Method">
    <vt:lpwstr>Privileged</vt:lpwstr>
  </property>
  <property fmtid="{D5CDD505-2E9C-101B-9397-08002B2CF9AE}" pid="6" name="MSIP_Label_5a50d26f-5c2c-4137-8396-1b24eb24286c_Name">
    <vt:lpwstr>5a50d26f-5c2c-4137-8396-1b24eb24286c</vt:lpwstr>
  </property>
  <property fmtid="{D5CDD505-2E9C-101B-9397-08002B2CF9AE}" pid="7" name="MSIP_Label_5a50d26f-5c2c-4137-8396-1b24eb24286c_SiteId">
    <vt:lpwstr>0af648de-310c-4068-8ae4-f9418bae24cc</vt:lpwstr>
  </property>
  <property fmtid="{D5CDD505-2E9C-101B-9397-08002B2CF9AE}" pid="8" name="MSIP_Label_5a50d26f-5c2c-4137-8396-1b24eb24286c_ActionId">
    <vt:lpwstr/>
  </property>
  <property fmtid="{D5CDD505-2E9C-101B-9397-08002B2CF9AE}" pid="9" name="MSIP_Label_5a50d26f-5c2c-4137-8396-1b24eb24286c_ContentBits">
    <vt:lpwstr>0</vt:lpwstr>
  </property>
</Properties>
</file>