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18"/>
  </p:notesMasterIdLst>
  <p:handoutMasterIdLst>
    <p:handoutMasterId r:id="rId19"/>
  </p:handoutMasterIdLst>
  <p:sldIdLst>
    <p:sldId id="274" r:id="rId6"/>
    <p:sldId id="269" r:id="rId7"/>
    <p:sldId id="270" r:id="rId8"/>
    <p:sldId id="257" r:id="rId9"/>
    <p:sldId id="259" r:id="rId10"/>
    <p:sldId id="256" r:id="rId11"/>
    <p:sldId id="266" r:id="rId12"/>
    <p:sldId id="260" r:id="rId13"/>
    <p:sldId id="272" r:id="rId14"/>
    <p:sldId id="261" r:id="rId15"/>
    <p:sldId id="275"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avis" initials="AD" lastIdx="7" clrIdx="0">
    <p:extLst>
      <p:ext uri="{19B8F6BF-5375-455C-9EA6-DF929625EA0E}">
        <p15:presenceInfo xmlns:p15="http://schemas.microsoft.com/office/powerpoint/2012/main" userId="S::Amanda.Davis@ofcom.org.uk::b2b95b88-d5b4-4eb8-a89a-7431baea6297" providerId="AD"/>
      </p:ext>
    </p:extLst>
  </p:cmAuthor>
  <p:cmAuthor id="2" name="John William Carey" initials="JWC" lastIdx="24" clrIdx="1">
    <p:extLst>
      <p:ext uri="{19B8F6BF-5375-455C-9EA6-DF929625EA0E}">
        <p15:presenceInfo xmlns:p15="http://schemas.microsoft.com/office/powerpoint/2012/main" userId="S::JohnWilliam.Carey@ofcom.org.uk::e5012153-ee21-45b4-8820-9ec2a8635472" providerId="AD"/>
      </p:ext>
    </p:extLst>
  </p:cmAuthor>
  <p:cmAuthor id="3" name="Emily Herbert" initials="EH" lastIdx="5" clrIdx="2">
    <p:extLst>
      <p:ext uri="{19B8F6BF-5375-455C-9EA6-DF929625EA0E}">
        <p15:presenceInfo xmlns:p15="http://schemas.microsoft.com/office/powerpoint/2012/main" userId="S::Emily.Herbert@ofcom.org.uk::41b832b6-eb6f-42b3-9716-babd0db42651" providerId="AD"/>
      </p:ext>
    </p:extLst>
  </p:cmAuthor>
  <p:cmAuthor id="4" name="Deborah McCrudden" initials="DM" lastIdx="11" clrIdx="3">
    <p:extLst>
      <p:ext uri="{19B8F6BF-5375-455C-9EA6-DF929625EA0E}">
        <p15:presenceInfo xmlns:p15="http://schemas.microsoft.com/office/powerpoint/2012/main" userId="S::Deborah.McCrudden@ofcom.org.uk::aeb67da5-65ac-44f9-80cb-80d0e7c40f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363D1F"/>
    <a:srgbClr val="532A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8" y="4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William Carey" userId="e5012153-ee21-45b4-8820-9ec2a8635472" providerId="ADAL" clId="{98EA6A1F-720D-4B89-BD0A-4594AD8CD080}"/>
    <pc:docChg chg="custSel modSld">
      <pc:chgData name="John William Carey" userId="e5012153-ee21-45b4-8820-9ec2a8635472" providerId="ADAL" clId="{98EA6A1F-720D-4B89-BD0A-4594AD8CD080}" dt="2021-07-22T13:50:55.820" v="6" actId="1592"/>
      <pc:docMkLst>
        <pc:docMk/>
      </pc:docMkLst>
      <pc:sldChg chg="delCm">
        <pc:chgData name="John William Carey" userId="e5012153-ee21-45b4-8820-9ec2a8635472" providerId="ADAL" clId="{98EA6A1F-720D-4B89-BD0A-4594AD8CD080}" dt="2021-07-22T13:50:23.524" v="0" actId="1592"/>
        <pc:sldMkLst>
          <pc:docMk/>
          <pc:sldMk cId="3325210771" sldId="269"/>
        </pc:sldMkLst>
      </pc:sldChg>
      <pc:sldChg chg="modSp mod delCm">
        <pc:chgData name="John William Carey" userId="e5012153-ee21-45b4-8820-9ec2a8635472" providerId="ADAL" clId="{98EA6A1F-720D-4B89-BD0A-4594AD8CD080}" dt="2021-07-22T13:50:30.449" v="2" actId="1592"/>
        <pc:sldMkLst>
          <pc:docMk/>
          <pc:sldMk cId="2165871180" sldId="270"/>
        </pc:sldMkLst>
        <pc:spChg chg="mod">
          <ac:chgData name="John William Carey" userId="e5012153-ee21-45b4-8820-9ec2a8635472" providerId="ADAL" clId="{98EA6A1F-720D-4B89-BD0A-4594AD8CD080}" dt="2021-07-22T13:50:27.954" v="1" actId="20577"/>
          <ac:spMkLst>
            <pc:docMk/>
            <pc:sldMk cId="2165871180" sldId="270"/>
            <ac:spMk id="3" creationId="{42DEB99B-CEA3-4EF4-816D-BDAA874B3502}"/>
          </ac:spMkLst>
        </pc:spChg>
      </pc:sldChg>
      <pc:sldChg chg="delCm">
        <pc:chgData name="John William Carey" userId="e5012153-ee21-45b4-8820-9ec2a8635472" providerId="ADAL" clId="{98EA6A1F-720D-4B89-BD0A-4594AD8CD080}" dt="2021-07-22T13:50:55.820" v="6" actId="1592"/>
        <pc:sldMkLst>
          <pc:docMk/>
          <pc:sldMk cId="1371653066" sldId="276"/>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397385442660829"/>
          <c:y val="2.4445426813363026E-2"/>
          <c:w val="0.49222454005340588"/>
          <c:h val="0.94149535464585765"/>
        </c:manualLayout>
      </c:layout>
      <c:barChart>
        <c:barDir val="bar"/>
        <c:grouping val="clustered"/>
        <c:varyColors val="0"/>
        <c:ser>
          <c:idx val="0"/>
          <c:order val="0"/>
          <c:tx>
            <c:strRef>
              <c:f>Sheet1!$B$1</c:f>
              <c:strCache>
                <c:ptCount val="1"/>
                <c:pt idx="0">
                  <c:v>TV Channel</c:v>
                </c:pt>
              </c:strCache>
            </c:strRef>
          </c:tx>
          <c:spPr>
            <a:solidFill>
              <a:schemeClr val="bg2"/>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BBC website/app</c:v>
                </c:pt>
                <c:pt idx="4">
                  <c:v>BBC News Channel</c:v>
                </c:pt>
                <c:pt idx="5">
                  <c:v>Sky News Channel</c:v>
                </c:pt>
                <c:pt idx="6">
                  <c:v>Twitter</c:v>
                </c:pt>
                <c:pt idx="7">
                  <c:v>BBC Radio 2</c:v>
                </c:pt>
                <c:pt idx="8">
                  <c:v>Daily Mail/on Sunday (print or website/app)</c:v>
                </c:pt>
                <c:pt idx="9">
                  <c:v>The Guardian/Observer (print or website/app)</c:v>
                </c:pt>
                <c:pt idx="10">
                  <c:v>Channel 4</c:v>
                </c:pt>
                <c:pt idx="11">
                  <c:v>Instagram</c:v>
                </c:pt>
                <c:pt idx="12">
                  <c:v>Google (search engine)</c:v>
                </c:pt>
                <c:pt idx="13">
                  <c:v>The Sun/on Sunday (print + website/app)</c:v>
                </c:pt>
                <c:pt idx="14">
                  <c:v>BBC Two</c:v>
                </c:pt>
                <c:pt idx="15">
                  <c:v>BBC Radio 1</c:v>
                </c:pt>
                <c:pt idx="16">
                  <c:v>WhatsApp</c:v>
                </c:pt>
                <c:pt idx="17">
                  <c:v>Sky News website/app</c:v>
                </c:pt>
                <c:pt idx="18">
                  <c:v>Wales based news websites/apps (e.g. S4C, Western Mail)</c:v>
                </c:pt>
                <c:pt idx="19">
                  <c:v>BBC Radio Wales/Cymru</c:v>
                </c:pt>
              </c:strCache>
            </c:strRef>
          </c:cat>
          <c:val>
            <c:numRef>
              <c:f>Sheet1!$B$2:$B$21</c:f>
              <c:numCache>
                <c:formatCode>0%</c:formatCode>
                <c:ptCount val="20"/>
                <c:pt idx="0">
                  <c:v>0.56999999999999995</c:v>
                </c:pt>
                <c:pt idx="1">
                  <c:v>0.38</c:v>
                </c:pt>
                <c:pt idx="4">
                  <c:v>0.26</c:v>
                </c:pt>
                <c:pt idx="5">
                  <c:v>0.26</c:v>
                </c:pt>
                <c:pt idx="10">
                  <c:v>0.16</c:v>
                </c:pt>
                <c:pt idx="14">
                  <c:v>0.12</c:v>
                </c:pt>
              </c:numCache>
            </c:numRef>
          </c:val>
          <c:extLst>
            <c:ext xmlns:c16="http://schemas.microsoft.com/office/drawing/2014/chart" uri="{C3380CC4-5D6E-409C-BE32-E72D297353CC}">
              <c16:uniqueId val="{00000000-C65E-4562-B8D8-2C44AC73CB72}"/>
            </c:ext>
          </c:extLst>
        </c:ser>
        <c:ser>
          <c:idx val="1"/>
          <c:order val="1"/>
          <c:tx>
            <c:strRef>
              <c:f>Sheet1!$C$1</c:f>
              <c:strCache>
                <c:ptCount val="1"/>
                <c:pt idx="0">
                  <c:v>Newspaper</c:v>
                </c:pt>
              </c:strCache>
            </c:strRef>
          </c:tx>
          <c:spPr>
            <a:solidFill>
              <a:schemeClr val="accent1">
                <a:lumMod val="50000"/>
              </a:schemeClr>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accent1">
                        <a:lumMod val="50000"/>
                      </a:schemeClr>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BBC website/app</c:v>
                </c:pt>
                <c:pt idx="4">
                  <c:v>BBC News Channel</c:v>
                </c:pt>
                <c:pt idx="5">
                  <c:v>Sky News Channel</c:v>
                </c:pt>
                <c:pt idx="6">
                  <c:v>Twitter</c:v>
                </c:pt>
                <c:pt idx="7">
                  <c:v>BBC Radio 2</c:v>
                </c:pt>
                <c:pt idx="8">
                  <c:v>Daily Mail/on Sunday (print or website/app)</c:v>
                </c:pt>
                <c:pt idx="9">
                  <c:v>The Guardian/Observer (print or website/app)</c:v>
                </c:pt>
                <c:pt idx="10">
                  <c:v>Channel 4</c:v>
                </c:pt>
                <c:pt idx="11">
                  <c:v>Instagram</c:v>
                </c:pt>
                <c:pt idx="12">
                  <c:v>Google (search engine)</c:v>
                </c:pt>
                <c:pt idx="13">
                  <c:v>The Sun/on Sunday (print + website/app)</c:v>
                </c:pt>
                <c:pt idx="14">
                  <c:v>BBC Two</c:v>
                </c:pt>
                <c:pt idx="15">
                  <c:v>BBC Radio 1</c:v>
                </c:pt>
                <c:pt idx="16">
                  <c:v>WhatsApp</c:v>
                </c:pt>
                <c:pt idx="17">
                  <c:v>Sky News website/app</c:v>
                </c:pt>
                <c:pt idx="18">
                  <c:v>Wales based news websites/apps (e.g. S4C, Western Mail)</c:v>
                </c:pt>
                <c:pt idx="19">
                  <c:v>BBC Radio Wales/Cymru</c:v>
                </c:pt>
              </c:strCache>
            </c:strRef>
          </c:cat>
          <c:val>
            <c:numRef>
              <c:f>Sheet1!$C$2:$C$21</c:f>
              <c:numCache>
                <c:formatCode>General</c:formatCode>
                <c:ptCount val="20"/>
                <c:pt idx="8" formatCode="0%">
                  <c:v>0.18</c:v>
                </c:pt>
                <c:pt idx="9" formatCode="0%">
                  <c:v>0.17</c:v>
                </c:pt>
                <c:pt idx="13" formatCode="0%">
                  <c:v>0.13</c:v>
                </c:pt>
                <c:pt idx="18" formatCode="0%">
                  <c:v>0.1</c:v>
                </c:pt>
              </c:numCache>
            </c:numRef>
          </c:val>
          <c:extLst>
            <c:ext xmlns:c16="http://schemas.microsoft.com/office/drawing/2014/chart" uri="{C3380CC4-5D6E-409C-BE32-E72D297353CC}">
              <c16:uniqueId val="{00000001-C65E-4562-B8D8-2C44AC73CB72}"/>
            </c:ext>
          </c:extLst>
        </c:ser>
        <c:ser>
          <c:idx val="2"/>
          <c:order val="2"/>
          <c:tx>
            <c:strRef>
              <c:f>Sheet1!$D$1</c:f>
              <c:strCache>
                <c:ptCount val="1"/>
                <c:pt idx="0">
                  <c:v>Radio station</c:v>
                </c:pt>
              </c:strCache>
            </c:strRef>
          </c:tx>
          <c:spPr>
            <a:solidFill>
              <a:schemeClr val="accent2"/>
            </a:solidFill>
            <a:ln>
              <a:solidFill>
                <a:schemeClr val="bg1"/>
              </a:solidFill>
            </a:ln>
            <a:effectLst/>
          </c:spPr>
          <c:invertIfNegative val="0"/>
          <c:dLbls>
            <c:spPr>
              <a:noFill/>
              <a:ln>
                <a:noFill/>
              </a:ln>
              <a:effectLst/>
            </c:spPr>
            <c:txPr>
              <a:bodyPr/>
              <a:lstStyle/>
              <a:p>
                <a:pPr>
                  <a:defRPr>
                    <a:solidFill>
                      <a:schemeClr val="accent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BBC website/app</c:v>
                </c:pt>
                <c:pt idx="4">
                  <c:v>BBC News Channel</c:v>
                </c:pt>
                <c:pt idx="5">
                  <c:v>Sky News Channel</c:v>
                </c:pt>
                <c:pt idx="6">
                  <c:v>Twitter</c:v>
                </c:pt>
                <c:pt idx="7">
                  <c:v>BBC Radio 2</c:v>
                </c:pt>
                <c:pt idx="8">
                  <c:v>Daily Mail/on Sunday (print or website/app)</c:v>
                </c:pt>
                <c:pt idx="9">
                  <c:v>The Guardian/Observer (print or website/app)</c:v>
                </c:pt>
                <c:pt idx="10">
                  <c:v>Channel 4</c:v>
                </c:pt>
                <c:pt idx="11">
                  <c:v>Instagram</c:v>
                </c:pt>
                <c:pt idx="12">
                  <c:v>Google (search engine)</c:v>
                </c:pt>
                <c:pt idx="13">
                  <c:v>The Sun/on Sunday (print + website/app)</c:v>
                </c:pt>
                <c:pt idx="14">
                  <c:v>BBC Two</c:v>
                </c:pt>
                <c:pt idx="15">
                  <c:v>BBC Radio 1</c:v>
                </c:pt>
                <c:pt idx="16">
                  <c:v>WhatsApp</c:v>
                </c:pt>
                <c:pt idx="17">
                  <c:v>Sky News website/app</c:v>
                </c:pt>
                <c:pt idx="18">
                  <c:v>Wales based news websites/apps (e.g. S4C, Western Mail)</c:v>
                </c:pt>
                <c:pt idx="19">
                  <c:v>BBC Radio Wales/Cymru</c:v>
                </c:pt>
              </c:strCache>
            </c:strRef>
          </c:cat>
          <c:val>
            <c:numRef>
              <c:f>Sheet1!$D$2:$D$21</c:f>
              <c:numCache>
                <c:formatCode>General</c:formatCode>
                <c:ptCount val="20"/>
                <c:pt idx="7" formatCode="0%">
                  <c:v>0.18</c:v>
                </c:pt>
                <c:pt idx="15" formatCode="0%">
                  <c:v>0.12</c:v>
                </c:pt>
                <c:pt idx="19" formatCode="0%">
                  <c:v>0.1</c:v>
                </c:pt>
              </c:numCache>
            </c:numRef>
          </c:val>
          <c:extLst>
            <c:ext xmlns:c16="http://schemas.microsoft.com/office/drawing/2014/chart" uri="{C3380CC4-5D6E-409C-BE32-E72D297353CC}">
              <c16:uniqueId val="{00000002-C65E-4562-B8D8-2C44AC73CB72}"/>
            </c:ext>
          </c:extLst>
        </c:ser>
        <c:ser>
          <c:idx val="3"/>
          <c:order val="3"/>
          <c:tx>
            <c:strRef>
              <c:f>Sheet1!$E$1</c:f>
              <c:strCache>
                <c:ptCount val="1"/>
                <c:pt idx="0">
                  <c:v>Social media</c:v>
                </c:pt>
              </c:strCache>
            </c:strRef>
          </c:tx>
          <c:spPr>
            <a:solidFill>
              <a:schemeClr val="accent4"/>
            </a:solidFill>
            <a:ln>
              <a:solidFill>
                <a:schemeClr val="bg1"/>
              </a:solidFill>
            </a:ln>
          </c:spPr>
          <c:invertIfNegative val="0"/>
          <c:dLbls>
            <c:spPr>
              <a:noFill/>
              <a:ln>
                <a:noFill/>
              </a:ln>
              <a:effectLst/>
            </c:spPr>
            <c:txPr>
              <a:bodyPr/>
              <a:lstStyle/>
              <a:p>
                <a:pPr>
                  <a:defRPr>
                    <a:solidFill>
                      <a:schemeClr val="accent4"/>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BBC website/app</c:v>
                </c:pt>
                <c:pt idx="4">
                  <c:v>BBC News Channel</c:v>
                </c:pt>
                <c:pt idx="5">
                  <c:v>Sky News Channel</c:v>
                </c:pt>
                <c:pt idx="6">
                  <c:v>Twitter</c:v>
                </c:pt>
                <c:pt idx="7">
                  <c:v>BBC Radio 2</c:v>
                </c:pt>
                <c:pt idx="8">
                  <c:v>Daily Mail/on Sunday (print or website/app)</c:v>
                </c:pt>
                <c:pt idx="9">
                  <c:v>The Guardian/Observer (print or website/app)</c:v>
                </c:pt>
                <c:pt idx="10">
                  <c:v>Channel 4</c:v>
                </c:pt>
                <c:pt idx="11">
                  <c:v>Instagram</c:v>
                </c:pt>
                <c:pt idx="12">
                  <c:v>Google (search engine)</c:v>
                </c:pt>
                <c:pt idx="13">
                  <c:v>The Sun/on Sunday (print + website/app)</c:v>
                </c:pt>
                <c:pt idx="14">
                  <c:v>BBC Two</c:v>
                </c:pt>
                <c:pt idx="15">
                  <c:v>BBC Radio 1</c:v>
                </c:pt>
                <c:pt idx="16">
                  <c:v>WhatsApp</c:v>
                </c:pt>
                <c:pt idx="17">
                  <c:v>Sky News website/app</c:v>
                </c:pt>
                <c:pt idx="18">
                  <c:v>Wales based news websites/apps (e.g. S4C, Western Mail)</c:v>
                </c:pt>
                <c:pt idx="19">
                  <c:v>BBC Radio Wales/Cymru</c:v>
                </c:pt>
              </c:strCache>
            </c:strRef>
          </c:cat>
          <c:val>
            <c:numRef>
              <c:f>Sheet1!$E$2:$E$21</c:f>
              <c:numCache>
                <c:formatCode>General</c:formatCode>
                <c:ptCount val="20"/>
                <c:pt idx="2" formatCode="0%">
                  <c:v>0.34</c:v>
                </c:pt>
                <c:pt idx="6" formatCode="0%">
                  <c:v>0.25</c:v>
                </c:pt>
                <c:pt idx="11" formatCode="0%">
                  <c:v>0.14000000000000001</c:v>
                </c:pt>
                <c:pt idx="16" formatCode="0%">
                  <c:v>0.11</c:v>
                </c:pt>
              </c:numCache>
            </c:numRef>
          </c:val>
          <c:extLst>
            <c:ext xmlns:c16="http://schemas.microsoft.com/office/drawing/2014/chart" uri="{C3380CC4-5D6E-409C-BE32-E72D297353CC}">
              <c16:uniqueId val="{00000003-C65E-4562-B8D8-2C44AC73CB72}"/>
            </c:ext>
          </c:extLst>
        </c:ser>
        <c:ser>
          <c:idx val="4"/>
          <c:order val="4"/>
          <c:tx>
            <c:strRef>
              <c:f>Sheet1!$F$1</c:f>
              <c:strCache>
                <c:ptCount val="1"/>
                <c:pt idx="0">
                  <c:v>Other internet</c:v>
                </c:pt>
              </c:strCache>
            </c:strRef>
          </c:tx>
          <c:spPr>
            <a:solidFill>
              <a:schemeClr val="accent5"/>
            </a:solidFill>
            <a:ln>
              <a:solidFill>
                <a:schemeClr val="bg1"/>
              </a:solidFill>
            </a:ln>
          </c:spPr>
          <c:invertIfNegative val="0"/>
          <c:dLbls>
            <c:spPr>
              <a:noFill/>
              <a:ln>
                <a:noFill/>
              </a:ln>
              <a:effectLst/>
            </c:spPr>
            <c:txPr>
              <a:bodyPr/>
              <a:lstStyle/>
              <a:p>
                <a:pPr>
                  <a:defRPr>
                    <a:solidFill>
                      <a:schemeClr val="accent5">
                        <a:lumMod val="7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BBC website/app</c:v>
                </c:pt>
                <c:pt idx="4">
                  <c:v>BBC News Channel</c:v>
                </c:pt>
                <c:pt idx="5">
                  <c:v>Sky News Channel</c:v>
                </c:pt>
                <c:pt idx="6">
                  <c:v>Twitter</c:v>
                </c:pt>
                <c:pt idx="7">
                  <c:v>BBC Radio 2</c:v>
                </c:pt>
                <c:pt idx="8">
                  <c:v>Daily Mail/on Sunday (print or website/app)</c:v>
                </c:pt>
                <c:pt idx="9">
                  <c:v>The Guardian/Observer (print or website/app)</c:v>
                </c:pt>
                <c:pt idx="10">
                  <c:v>Channel 4</c:v>
                </c:pt>
                <c:pt idx="11">
                  <c:v>Instagram</c:v>
                </c:pt>
                <c:pt idx="12">
                  <c:v>Google (search engine)</c:v>
                </c:pt>
                <c:pt idx="13">
                  <c:v>The Sun/on Sunday (print + website/app)</c:v>
                </c:pt>
                <c:pt idx="14">
                  <c:v>BBC Two</c:v>
                </c:pt>
                <c:pt idx="15">
                  <c:v>BBC Radio 1</c:v>
                </c:pt>
                <c:pt idx="16">
                  <c:v>WhatsApp</c:v>
                </c:pt>
                <c:pt idx="17">
                  <c:v>Sky News website/app</c:v>
                </c:pt>
                <c:pt idx="18">
                  <c:v>Wales based news websites/apps (e.g. S4C, Western Mail)</c:v>
                </c:pt>
                <c:pt idx="19">
                  <c:v>BBC Radio Wales/Cymru</c:v>
                </c:pt>
              </c:strCache>
            </c:strRef>
          </c:cat>
          <c:val>
            <c:numRef>
              <c:f>Sheet1!$F$2:$F$21</c:f>
              <c:numCache>
                <c:formatCode>General</c:formatCode>
                <c:ptCount val="20"/>
                <c:pt idx="3" formatCode="0%">
                  <c:v>0.31</c:v>
                </c:pt>
                <c:pt idx="12" formatCode="0%">
                  <c:v>0.14000000000000001</c:v>
                </c:pt>
                <c:pt idx="17" formatCode="0%">
                  <c:v>0.11</c:v>
                </c:pt>
              </c:numCache>
            </c:numRef>
          </c:val>
          <c:extLst>
            <c:ext xmlns:c16="http://schemas.microsoft.com/office/drawing/2014/chart" uri="{C3380CC4-5D6E-409C-BE32-E72D297353CC}">
              <c16:uniqueId val="{00000004-C65E-4562-B8D8-2C44AC73CB72}"/>
            </c:ext>
          </c:extLst>
        </c:ser>
        <c:dLbls>
          <c:showLegendKey val="0"/>
          <c:showVal val="0"/>
          <c:showCatName val="0"/>
          <c:showSerName val="0"/>
          <c:showPercent val="0"/>
          <c:showBubbleSize val="0"/>
        </c:dLbls>
        <c:gapWidth val="40"/>
        <c:overlap val="100"/>
        <c:axId val="112388240"/>
        <c:axId val="112384976"/>
      </c:barChart>
      <c:catAx>
        <c:axId val="112388240"/>
        <c:scaling>
          <c:orientation val="maxMin"/>
        </c:scaling>
        <c:delete val="0"/>
        <c:axPos val="l"/>
        <c:majorGridlines/>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200" b="0" i="0" u="none" strike="noStrike" kern="1200" baseline="0">
                <a:solidFill>
                  <a:schemeClr val="tx1"/>
                </a:solidFill>
                <a:latin typeface="Calibri"/>
                <a:ea typeface="Calibri"/>
                <a:cs typeface="Calibri"/>
              </a:defRPr>
            </a:pPr>
            <a:endParaRPr lang="en-US"/>
          </a:p>
        </c:txPr>
        <c:crossAx val="112384976"/>
        <c:crosses val="autoZero"/>
        <c:auto val="1"/>
        <c:lblAlgn val="ctr"/>
        <c:lblOffset val="100"/>
        <c:noMultiLvlLbl val="0"/>
      </c:catAx>
      <c:valAx>
        <c:axId val="112384976"/>
        <c:scaling>
          <c:orientation val="minMax"/>
          <c:max val="0.70000000000000062"/>
          <c:min val="0"/>
        </c:scaling>
        <c:delete val="1"/>
        <c:axPos val="t"/>
        <c:numFmt formatCode="0%" sourceLinked="1"/>
        <c:majorTickMark val="out"/>
        <c:minorTickMark val="none"/>
        <c:tickLblPos val="none"/>
        <c:crossAx val="112388240"/>
        <c:crosses val="autoZero"/>
        <c:crossBetween val="between"/>
        <c:majorUnit val="0.05"/>
      </c:valAx>
      <c:spPr>
        <a:noFill/>
        <a:ln>
          <a:noFill/>
        </a:ln>
        <a:effectLst/>
      </c:spPr>
    </c:plotArea>
    <c:legend>
      <c:legendPos val="b"/>
      <c:layout>
        <c:manualLayout>
          <c:xMode val="edge"/>
          <c:yMode val="edge"/>
          <c:x val="0.42328678596435793"/>
          <c:y val="0.62489531821890099"/>
          <c:w val="0"/>
          <c:h val="5.6071680592203722E-2"/>
        </c:manualLayout>
      </c:layout>
      <c:overlay val="0"/>
      <c:spPr>
        <a:noFill/>
        <a:ln>
          <a:noFill/>
        </a:ln>
        <a:effectLst/>
      </c:spPr>
      <c:txPr>
        <a:bodyPr rot="0" spcFirstLastPara="1" vertOverflow="ellipsis" vert="horz" wrap="square" anchor="ctr" anchorCtr="1"/>
        <a:lstStyle/>
        <a:p>
          <a:pPr>
            <a:defRPr sz="1100" b="0" i="0" u="none" strike="noStrike" kern="1200" baseline="0">
              <a:solidFill>
                <a:srgbClr val="38393A"/>
              </a:solidFill>
              <a:latin typeface="Calibri"/>
              <a:ea typeface="Calibri"/>
              <a:cs typeface="Calibri"/>
            </a:defRPr>
          </a:pPr>
          <a:endParaRPr lang="en-US"/>
        </a:p>
      </c:txPr>
    </c:legend>
    <c:plotVisOnly val="1"/>
    <c:dispBlanksAs val="gap"/>
    <c:showDLblsOverMax val="0"/>
  </c:chart>
  <c:spPr>
    <a:noFill/>
    <a:ln w="9525" cap="flat" cmpd="sng" algn="ctr">
      <a:noFill/>
      <a:prstDash val="solid"/>
    </a:ln>
    <a:effectLst/>
  </c:spPr>
  <c:txPr>
    <a:bodyPr/>
    <a:lstStyle/>
    <a:p>
      <a:pPr>
        <a:defRPr sz="1000" b="0">
          <a:solidFill>
            <a:srgbClr val="38393A"/>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903776480675639E-2"/>
          <c:y val="4.7024680884873257E-2"/>
          <c:w val="0.85977660242776821"/>
          <c:h val="0.677890375702606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BBC One </c:v>
                </c:pt>
                <c:pt idx="1">
                  <c:v>ITV Wales</c:v>
                </c:pt>
                <c:pt idx="2">
                  <c:v>Sky News channel</c:v>
                </c:pt>
                <c:pt idx="3">
                  <c:v>BBC News channel</c:v>
                </c:pt>
                <c:pt idx="4">
                  <c:v>Channel 4</c:v>
                </c:pt>
                <c:pt idx="5">
                  <c:v>BBC Two</c:v>
                </c:pt>
                <c:pt idx="6">
                  <c:v>Channel 5</c:v>
                </c:pt>
                <c:pt idx="7">
                  <c:v>CNN</c:v>
                </c:pt>
                <c:pt idx="8">
                  <c:v>S4C</c:v>
                </c:pt>
                <c:pt idx="9">
                  <c:v>BBC Four</c:v>
                </c:pt>
                <c:pt idx="10">
                  <c:v>BBC Parliament </c:v>
                </c:pt>
                <c:pt idx="11">
                  <c:v>Al Jazeera (English version)</c:v>
                </c:pt>
                <c:pt idx="12">
                  <c:v>Euronews</c:v>
                </c:pt>
              </c:strCache>
            </c:strRef>
          </c:cat>
          <c:val>
            <c:numRef>
              <c:f>Sheet1!$D$2:$D$14</c:f>
              <c:numCache>
                <c:formatCode>0%</c:formatCode>
                <c:ptCount val="13"/>
                <c:pt idx="0">
                  <c:v>0.56999999999999995</c:v>
                </c:pt>
                <c:pt idx="1">
                  <c:v>0.38</c:v>
                </c:pt>
                <c:pt idx="2">
                  <c:v>0.26</c:v>
                </c:pt>
                <c:pt idx="3">
                  <c:v>0.26</c:v>
                </c:pt>
                <c:pt idx="4">
                  <c:v>0.16</c:v>
                </c:pt>
                <c:pt idx="5">
                  <c:v>0.12</c:v>
                </c:pt>
                <c:pt idx="6">
                  <c:v>0.09</c:v>
                </c:pt>
                <c:pt idx="7">
                  <c:v>7.0000000000000007E-2</c:v>
                </c:pt>
                <c:pt idx="8">
                  <c:v>0.06</c:v>
                </c:pt>
                <c:pt idx="9">
                  <c:v>0.05</c:v>
                </c:pt>
                <c:pt idx="10">
                  <c:v>0.04</c:v>
                </c:pt>
                <c:pt idx="11">
                  <c:v>0.03</c:v>
                </c:pt>
                <c:pt idx="12">
                  <c:v>0.03</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24456980605236E-2"/>
          <c:y val="2.2043505258664185E-2"/>
          <c:w val="0.96117556594488185"/>
          <c:h val="0.77992936701983151"/>
        </c:manualLayout>
      </c:layout>
      <c:barChart>
        <c:barDir val="col"/>
        <c:grouping val="clustered"/>
        <c:varyColors val="0"/>
        <c:ser>
          <c:idx val="0"/>
          <c:order val="0"/>
          <c:tx>
            <c:strRef>
              <c:f>Sheet1!$C$1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Facebook</c:v>
                </c:pt>
                <c:pt idx="1">
                  <c:v>Twitter</c:v>
                </c:pt>
                <c:pt idx="2">
                  <c:v>Instagram</c:v>
                </c:pt>
                <c:pt idx="3">
                  <c:v>WhatsApp</c:v>
                </c:pt>
                <c:pt idx="4">
                  <c:v>Snapchat</c:v>
                </c:pt>
                <c:pt idx="5">
                  <c:v>LinkedIn</c:v>
                </c:pt>
                <c:pt idx="6">
                  <c:v>TikTok</c:v>
                </c:pt>
                <c:pt idx="7">
                  <c:v>Reddit</c:v>
                </c:pt>
                <c:pt idx="8">
                  <c:v>Twitch</c:v>
                </c:pt>
              </c:strCache>
            </c:strRef>
          </c:cat>
          <c:val>
            <c:numRef>
              <c:f>Sheet1!$C$2:$C$10</c:f>
              <c:numCache>
                <c:formatCode>0%</c:formatCode>
                <c:ptCount val="9"/>
                <c:pt idx="0">
                  <c:v>0.34</c:v>
                </c:pt>
                <c:pt idx="1">
                  <c:v>0.25</c:v>
                </c:pt>
                <c:pt idx="2">
                  <c:v>0.14000000000000001</c:v>
                </c:pt>
                <c:pt idx="3">
                  <c:v>0.11</c:v>
                </c:pt>
                <c:pt idx="4">
                  <c:v>0.04</c:v>
                </c:pt>
                <c:pt idx="5">
                  <c:v>0.04</c:v>
                </c:pt>
                <c:pt idx="6">
                  <c:v>0.04</c:v>
                </c:pt>
                <c:pt idx="7">
                  <c:v>0.03</c:v>
                </c:pt>
                <c:pt idx="8">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810715674960391E-2"/>
          <c:y val="0.17234066054976474"/>
          <c:w val="0.92097074959046688"/>
          <c:h val="0.39523881361672575"/>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31C6-46F1-B1A3-179FDAECCE8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BBC website or app</c:v>
                </c:pt>
                <c:pt idx="1">
                  <c:v>Guardian/Observer site/app</c:v>
                </c:pt>
                <c:pt idx="2">
                  <c:v>Google (search engine)</c:v>
                </c:pt>
                <c:pt idx="3">
                  <c:v>Sky News website or app</c:v>
                </c:pt>
                <c:pt idx="4">
                  <c:v>Any Wales based news websites or apps </c:v>
                </c:pt>
                <c:pt idx="5">
                  <c:v>The Daily Mail website or app</c:v>
                </c:pt>
                <c:pt idx="6">
                  <c:v>Google News </c:v>
                </c:pt>
                <c:pt idx="7">
                  <c:v>Wales Online/Western Mail</c:v>
                </c:pt>
                <c:pt idx="8">
                  <c:v>The Independent website or app</c:v>
                </c:pt>
                <c:pt idx="9">
                  <c:v>ITV or ITN website or app</c:v>
                </c:pt>
                <c:pt idx="10">
                  <c:v>BuzzFeed website or app</c:v>
                </c:pt>
                <c:pt idx="11">
                  <c:v>MSN website or app</c:v>
                </c:pt>
                <c:pt idx="12">
                  <c:v>Huffington Post website or app</c:v>
                </c:pt>
                <c:pt idx="13">
                  <c:v>YouTube website or app</c:v>
                </c:pt>
                <c:pt idx="14">
                  <c:v>The Sun website or app</c:v>
                </c:pt>
                <c:pt idx="15">
                  <c:v>The LAD Bible website or app</c:v>
                </c:pt>
                <c:pt idx="16">
                  <c:v>The Daily Mirror website or app</c:v>
                </c:pt>
                <c:pt idx="17">
                  <c:v>CNN website or app</c:v>
                </c:pt>
                <c:pt idx="18">
                  <c:v>The Times/Sunday Times website or app</c:v>
                </c:pt>
                <c:pt idx="19">
                  <c:v>The Metro website or app</c:v>
                </c:pt>
                <c:pt idx="20">
                  <c:v>The Daily Express website or app</c:v>
                </c:pt>
                <c:pt idx="21">
                  <c:v>Yahoo news website or app</c:v>
                </c:pt>
                <c:pt idx="22">
                  <c:v>Daily Post/North Wales Live</c:v>
                </c:pt>
                <c:pt idx="23">
                  <c:v>Channel 4 website or app</c:v>
                </c:pt>
                <c:pt idx="24">
                  <c:v>The Telegraph website or app</c:v>
                </c:pt>
                <c:pt idx="25">
                  <c:v>The Washington Post website or app</c:v>
                </c:pt>
                <c:pt idx="26">
                  <c:v>Any local newspaper websites/app</c:v>
                </c:pt>
                <c:pt idx="27">
                  <c:v>Pre-loaded Samsung news app (Upday)</c:v>
                </c:pt>
              </c:strCache>
            </c:strRef>
          </c:cat>
          <c:val>
            <c:numRef>
              <c:f>Sheet1!$D$2:$D$29</c:f>
              <c:numCache>
                <c:formatCode>0%</c:formatCode>
                <c:ptCount val="28"/>
                <c:pt idx="0">
                  <c:v>0.31</c:v>
                </c:pt>
                <c:pt idx="1">
                  <c:v>0.15</c:v>
                </c:pt>
                <c:pt idx="2">
                  <c:v>0.14000000000000001</c:v>
                </c:pt>
                <c:pt idx="3">
                  <c:v>0.11</c:v>
                </c:pt>
                <c:pt idx="4">
                  <c:v>0.1</c:v>
                </c:pt>
                <c:pt idx="5">
                  <c:v>0.09</c:v>
                </c:pt>
                <c:pt idx="6">
                  <c:v>0.08</c:v>
                </c:pt>
                <c:pt idx="7">
                  <c:v>0.08</c:v>
                </c:pt>
                <c:pt idx="8">
                  <c:v>7.0000000000000007E-2</c:v>
                </c:pt>
                <c:pt idx="9">
                  <c:v>0.06</c:v>
                </c:pt>
                <c:pt idx="10">
                  <c:v>0.06</c:v>
                </c:pt>
                <c:pt idx="11">
                  <c:v>0.05</c:v>
                </c:pt>
                <c:pt idx="12">
                  <c:v>0.05</c:v>
                </c:pt>
                <c:pt idx="13">
                  <c:v>0.04</c:v>
                </c:pt>
                <c:pt idx="14">
                  <c:v>0.04</c:v>
                </c:pt>
                <c:pt idx="15">
                  <c:v>0.04</c:v>
                </c:pt>
                <c:pt idx="16">
                  <c:v>0.04</c:v>
                </c:pt>
                <c:pt idx="17">
                  <c:v>0.03</c:v>
                </c:pt>
                <c:pt idx="18">
                  <c:v>0.03</c:v>
                </c:pt>
                <c:pt idx="19">
                  <c:v>0.03</c:v>
                </c:pt>
                <c:pt idx="20">
                  <c:v>0.03</c:v>
                </c:pt>
                <c:pt idx="21">
                  <c:v>0.03</c:v>
                </c:pt>
                <c:pt idx="22">
                  <c:v>0.02</c:v>
                </c:pt>
                <c:pt idx="23">
                  <c:v>0.02</c:v>
                </c:pt>
                <c:pt idx="24">
                  <c:v>0.02</c:v>
                </c:pt>
                <c:pt idx="25">
                  <c:v>0.02</c:v>
                </c:pt>
                <c:pt idx="26">
                  <c:v>0.02</c:v>
                </c:pt>
                <c:pt idx="27">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685808225844145E-2"/>
          <c:y val="6.7669557813149802E-4"/>
          <c:w val="0.96117556594488185"/>
          <c:h val="0.8342141612491483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18"/>
              <c:delete val="1"/>
              <c:extLst>
                <c:ext xmlns:c15="http://schemas.microsoft.com/office/drawing/2012/chart" uri="{CE6537A1-D6FC-4f65-9D91-7224C49458BB}"/>
                <c:ext xmlns:c16="http://schemas.microsoft.com/office/drawing/2014/chart" uri="{C3380CC4-5D6E-409C-BE32-E72D297353CC}">
                  <c16:uniqueId val="{00000000-44A1-4E3D-9F95-B78B22F24BBD}"/>
                </c:ext>
              </c:extLst>
            </c:dLbl>
            <c:dLbl>
              <c:idx val="19"/>
              <c:delete val="1"/>
              <c:extLst>
                <c:ext xmlns:c15="http://schemas.microsoft.com/office/drawing/2012/chart" uri="{CE6537A1-D6FC-4f65-9D91-7224C49458BB}"/>
                <c:ext xmlns:c16="http://schemas.microsoft.com/office/drawing/2014/chart" uri="{C3380CC4-5D6E-409C-BE32-E72D297353CC}">
                  <c16:uniqueId val="{00000001-44A1-4E3D-9F95-B78B22F24BB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The Daily Mail</c:v>
                </c:pt>
                <c:pt idx="1">
                  <c:v>The Sun</c:v>
                </c:pt>
                <c:pt idx="2">
                  <c:v>The Daily Mirror</c:v>
                </c:pt>
                <c:pt idx="3">
                  <c:v>The 'I'</c:v>
                </c:pt>
                <c:pt idx="4">
                  <c:v>Any local daily newspaper</c:v>
                </c:pt>
                <c:pt idx="5">
                  <c:v>The Daily Express</c:v>
                </c:pt>
              </c:strCache>
            </c:strRef>
          </c:cat>
          <c:val>
            <c:numRef>
              <c:f>Sheet1!$D$2:$D$7</c:f>
              <c:numCache>
                <c:formatCode>0%</c:formatCode>
                <c:ptCount val="6"/>
                <c:pt idx="0">
                  <c:v>0.09</c:v>
                </c:pt>
                <c:pt idx="1">
                  <c:v>0.09</c:v>
                </c:pt>
                <c:pt idx="2">
                  <c:v>0.04</c:v>
                </c:pt>
                <c:pt idx="3">
                  <c:v>0.03</c:v>
                </c:pt>
                <c:pt idx="4">
                  <c:v>0.03</c:v>
                </c:pt>
                <c:pt idx="5">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39250550964347E-2"/>
          <c:y val="1.696541874936244E-2"/>
          <c:w val="0.92935259922610947"/>
          <c:h val="0.87066202683577865"/>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8393A"/>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Mail</c:v>
                </c:pt>
                <c:pt idx="1">
                  <c:v>Guardian</c:v>
                </c:pt>
                <c:pt idx="2">
                  <c:v>Sun </c:v>
                </c:pt>
                <c:pt idx="3">
                  <c:v>Western Mail</c:v>
                </c:pt>
                <c:pt idx="4">
                  <c:v>Mirror </c:v>
                </c:pt>
                <c:pt idx="5">
                  <c:v>Times</c:v>
                </c:pt>
                <c:pt idx="6">
                  <c:v>Express</c:v>
                </c:pt>
                <c:pt idx="7">
                  <c:v>i</c:v>
                </c:pt>
                <c:pt idx="8">
                  <c:v>Metro </c:v>
                </c:pt>
                <c:pt idx="9">
                  <c:v>Daily Post</c:v>
                </c:pt>
                <c:pt idx="10">
                  <c:v>Telegraph</c:v>
                </c:pt>
                <c:pt idx="11">
                  <c:v>Star</c:v>
                </c:pt>
                <c:pt idx="12">
                  <c:v>Financial Times </c:v>
                </c:pt>
              </c:strCache>
            </c:strRef>
          </c:cat>
          <c:val>
            <c:numRef>
              <c:f>Sheet1!$D$2:$D$14</c:f>
              <c:numCache>
                <c:formatCode>0%</c:formatCode>
                <c:ptCount val="13"/>
                <c:pt idx="0">
                  <c:v>0.18</c:v>
                </c:pt>
                <c:pt idx="1">
                  <c:v>0.17</c:v>
                </c:pt>
                <c:pt idx="2">
                  <c:v>0.13</c:v>
                </c:pt>
                <c:pt idx="3">
                  <c:v>0.09</c:v>
                </c:pt>
                <c:pt idx="4">
                  <c:v>0.09</c:v>
                </c:pt>
                <c:pt idx="5">
                  <c:v>7.0000000000000007E-2</c:v>
                </c:pt>
                <c:pt idx="6">
                  <c:v>0.05</c:v>
                </c:pt>
                <c:pt idx="7">
                  <c:v>0.05</c:v>
                </c:pt>
                <c:pt idx="8">
                  <c:v>0.05</c:v>
                </c:pt>
                <c:pt idx="9">
                  <c:v>0.04</c:v>
                </c:pt>
                <c:pt idx="10">
                  <c:v>0.04</c:v>
                </c:pt>
                <c:pt idx="11">
                  <c:v>0.03</c:v>
                </c:pt>
                <c:pt idx="12">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b="0" baseline="0">
          <a:solidFill>
            <a:srgbClr val="38393A"/>
          </a:solidFill>
          <a:latin typeface="Calibri"/>
          <a:ea typeface="Calibri"/>
          <a:cs typeface="Calibri"/>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590212967757976E-2"/>
          <c:y val="3.5400618407442429E-2"/>
          <c:w val="0.90643432952219427"/>
          <c:h val="0.5860109472690436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BBC Radio 2 </c:v>
                </c:pt>
                <c:pt idx="1">
                  <c:v>BBC Radio 1 </c:v>
                </c:pt>
                <c:pt idx="2">
                  <c:v>BBC Radio Wales / Cymru</c:v>
                </c:pt>
                <c:pt idx="3">
                  <c:v>Heart Radio</c:v>
                </c:pt>
                <c:pt idx="4">
                  <c:v>BBC Radio 4 </c:v>
                </c:pt>
                <c:pt idx="5">
                  <c:v>Classic FM</c:v>
                </c:pt>
                <c:pt idx="6">
                  <c:v>Capital Radio</c:v>
                </c:pt>
                <c:pt idx="7">
                  <c:v>Smooth Radio</c:v>
                </c:pt>
                <c:pt idx="8">
                  <c:v>BBC Radio 5 Live</c:v>
                </c:pt>
                <c:pt idx="9">
                  <c:v>talkSPORT / talkSPORT2 / talkRADIO</c:v>
                </c:pt>
                <c:pt idx="10">
                  <c:v>Virgin Radio</c:v>
                </c:pt>
                <c:pt idx="11">
                  <c:v>Absolute Radio</c:v>
                </c:pt>
                <c:pt idx="12">
                  <c:v>Other local commercial radio station</c:v>
                </c:pt>
                <c:pt idx="13">
                  <c:v>Kiss Radio</c:v>
                </c:pt>
                <c:pt idx="14">
                  <c:v>LBC</c:v>
                </c:pt>
              </c:strCache>
            </c:strRef>
          </c:cat>
          <c:val>
            <c:numRef>
              <c:f>Sheet1!$D$2:$D$16</c:f>
              <c:numCache>
                <c:formatCode>0%</c:formatCode>
                <c:ptCount val="15"/>
                <c:pt idx="0">
                  <c:v>0.18</c:v>
                </c:pt>
                <c:pt idx="1">
                  <c:v>0.12</c:v>
                </c:pt>
                <c:pt idx="2">
                  <c:v>0.1</c:v>
                </c:pt>
                <c:pt idx="3">
                  <c:v>0.1</c:v>
                </c:pt>
                <c:pt idx="4">
                  <c:v>0.06</c:v>
                </c:pt>
                <c:pt idx="5">
                  <c:v>0.05</c:v>
                </c:pt>
                <c:pt idx="6">
                  <c:v>0.04</c:v>
                </c:pt>
                <c:pt idx="7">
                  <c:v>0.04</c:v>
                </c:pt>
                <c:pt idx="8">
                  <c:v>0.04</c:v>
                </c:pt>
                <c:pt idx="9">
                  <c:v>0.04</c:v>
                </c:pt>
                <c:pt idx="10">
                  <c:v>0.03</c:v>
                </c:pt>
                <c:pt idx="11">
                  <c:v>0.03</c:v>
                </c:pt>
                <c:pt idx="12">
                  <c:v>0.02</c:v>
                </c:pt>
                <c:pt idx="13">
                  <c:v>0.02</c:v>
                </c:pt>
                <c:pt idx="14">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776256005856423E-2"/>
          <c:y val="0.15086957456413791"/>
          <c:w val="0.7655066252384336"/>
          <c:h val="0.50784086104721549"/>
        </c:manualLayout>
      </c:layout>
      <c:barChart>
        <c:barDir val="col"/>
        <c:grouping val="percentStacked"/>
        <c:varyColors val="0"/>
        <c:ser>
          <c:idx val="0"/>
          <c:order val="0"/>
          <c:tx>
            <c:strRef>
              <c:f>Sheet1!$A$2</c:f>
              <c:strCache>
                <c:ptCount val="1"/>
                <c:pt idx="0">
                  <c:v>Very interested</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Sheet1!$B$2:$F$2</c:f>
              <c:numCache>
                <c:formatCode>0%</c:formatCode>
                <c:ptCount val="5"/>
                <c:pt idx="0">
                  <c:v>0.34</c:v>
                </c:pt>
                <c:pt idx="1">
                  <c:v>0.31</c:v>
                </c:pt>
                <c:pt idx="2">
                  <c:v>0.51</c:v>
                </c:pt>
                <c:pt idx="3">
                  <c:v>0.41</c:v>
                </c:pt>
                <c:pt idx="4">
                  <c:v>0.56999999999999995</c:v>
                </c:pt>
              </c:numCache>
            </c:numRef>
          </c:val>
          <c:extLst>
            <c:ext xmlns:c16="http://schemas.microsoft.com/office/drawing/2014/chart" uri="{C3380CC4-5D6E-409C-BE32-E72D297353CC}">
              <c16:uniqueId val="{00000000-86B6-44D5-B06E-5A88CA4628E9}"/>
            </c:ext>
          </c:extLst>
        </c:ser>
        <c:ser>
          <c:idx val="1"/>
          <c:order val="1"/>
          <c:tx>
            <c:strRef>
              <c:f>Sheet1!$A$3</c:f>
              <c:strCache>
                <c:ptCount val="1"/>
                <c:pt idx="0">
                  <c:v>Quite interested</c:v>
                </c:pt>
              </c:strCache>
            </c:strRef>
          </c:tx>
          <c:spPr>
            <a:solidFill>
              <a:schemeClr val="tx2">
                <a:lumMod val="40000"/>
                <a:lumOff val="60000"/>
              </a:schemeClr>
            </a:solidFill>
            <a:ln>
              <a:solidFill>
                <a:schemeClr val="bg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Sheet1!$B$3:$F$3</c:f>
              <c:numCache>
                <c:formatCode>0%</c:formatCode>
                <c:ptCount val="5"/>
                <c:pt idx="0">
                  <c:v>0.47</c:v>
                </c:pt>
                <c:pt idx="1">
                  <c:v>0.48</c:v>
                </c:pt>
                <c:pt idx="2">
                  <c:v>0.39</c:v>
                </c:pt>
                <c:pt idx="3">
                  <c:v>0.47</c:v>
                </c:pt>
                <c:pt idx="4">
                  <c:v>0.34</c:v>
                </c:pt>
              </c:numCache>
            </c:numRef>
          </c:val>
          <c:extLst>
            <c:ext xmlns:c16="http://schemas.microsoft.com/office/drawing/2014/chart" uri="{C3380CC4-5D6E-409C-BE32-E72D297353CC}">
              <c16:uniqueId val="{00000001-86B6-44D5-B06E-5A88CA4628E9}"/>
            </c:ext>
          </c:extLst>
        </c:ser>
        <c:ser>
          <c:idx val="2"/>
          <c:order val="2"/>
          <c:tx>
            <c:strRef>
              <c:f>Sheet1!$A$4</c:f>
              <c:strCache>
                <c:ptCount val="1"/>
                <c:pt idx="0">
                  <c:v>Neither/nor</c:v>
                </c:pt>
              </c:strCache>
            </c:strRef>
          </c:tx>
          <c:spPr>
            <a:solidFill>
              <a:schemeClr val="accent5"/>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Sheet1!$B$4:$F$4</c:f>
              <c:numCache>
                <c:formatCode>0%</c:formatCode>
                <c:ptCount val="5"/>
                <c:pt idx="0">
                  <c:v>0.12</c:v>
                </c:pt>
                <c:pt idx="1">
                  <c:v>0.12</c:v>
                </c:pt>
                <c:pt idx="2">
                  <c:v>7.0000000000000007E-2</c:v>
                </c:pt>
                <c:pt idx="3">
                  <c:v>0.09</c:v>
                </c:pt>
                <c:pt idx="4">
                  <c:v>0.06</c:v>
                </c:pt>
              </c:numCache>
            </c:numRef>
          </c:val>
          <c:extLst>
            <c:ext xmlns:c16="http://schemas.microsoft.com/office/drawing/2014/chart" uri="{C3380CC4-5D6E-409C-BE32-E72D297353CC}">
              <c16:uniqueId val="{00000002-86B6-44D5-B06E-5A88CA4628E9}"/>
            </c:ext>
          </c:extLst>
        </c:ser>
        <c:ser>
          <c:idx val="3"/>
          <c:order val="3"/>
          <c:tx>
            <c:strRef>
              <c:f>Sheet1!$A$5</c:f>
              <c:strCache>
                <c:ptCount val="1"/>
                <c:pt idx="0">
                  <c:v>Not very interested</c:v>
                </c:pt>
              </c:strCache>
            </c:strRef>
          </c:tx>
          <c:spPr>
            <a:solidFill>
              <a:schemeClr val="accent4">
                <a:lumMod val="40000"/>
                <a:lumOff val="60000"/>
              </a:schemeClr>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
UK</c:v>
                </c:pt>
                <c:pt idx="1">
                  <c:v>England</c:v>
                </c:pt>
                <c:pt idx="2">
                  <c:v>Scotland</c:v>
                </c:pt>
                <c:pt idx="3">
                  <c:v>Wales</c:v>
                </c:pt>
                <c:pt idx="4">
                  <c:v>Northern
Ireland</c:v>
                </c:pt>
              </c:strCache>
            </c:strRef>
          </c:cat>
          <c:val>
            <c:numRef>
              <c:f>Sheet1!$B$5:$F$5</c:f>
              <c:numCache>
                <c:formatCode>0%</c:formatCode>
                <c:ptCount val="5"/>
                <c:pt idx="0">
                  <c:v>0.05</c:v>
                </c:pt>
                <c:pt idx="1">
                  <c:v>0.06</c:v>
                </c:pt>
                <c:pt idx="2">
                  <c:v>0.02</c:v>
                </c:pt>
                <c:pt idx="3">
                  <c:v>0.03</c:v>
                </c:pt>
                <c:pt idx="4">
                  <c:v>0.02</c:v>
                </c:pt>
              </c:numCache>
            </c:numRef>
          </c:val>
          <c:extLst>
            <c:ext xmlns:c16="http://schemas.microsoft.com/office/drawing/2014/chart" uri="{C3380CC4-5D6E-409C-BE32-E72D297353CC}">
              <c16:uniqueId val="{00000003-86B6-44D5-B06E-5A88CA4628E9}"/>
            </c:ext>
          </c:extLst>
        </c:ser>
        <c:ser>
          <c:idx val="4"/>
          <c:order val="4"/>
          <c:tx>
            <c:strRef>
              <c:f>Sheet1!$A$6</c:f>
              <c:strCache>
                <c:ptCount val="1"/>
                <c:pt idx="0">
                  <c:v>Not at all interested</c:v>
                </c:pt>
              </c:strCache>
            </c:strRef>
          </c:tx>
          <c:spPr>
            <a:solidFill>
              <a:schemeClr val="accent4"/>
            </a:solidFill>
            <a:ln>
              <a:solidFill>
                <a:schemeClr val="bg1"/>
              </a:solidFill>
            </a:ln>
          </c:spPr>
          <c:invertIfNegative val="0"/>
          <c:cat>
            <c:strRef>
              <c:f>Sheet1!$B$1:$F$1</c:f>
              <c:strCache>
                <c:ptCount val="5"/>
                <c:pt idx="0">
                  <c:v>Total
UK</c:v>
                </c:pt>
                <c:pt idx="1">
                  <c:v>England</c:v>
                </c:pt>
                <c:pt idx="2">
                  <c:v>Scotland</c:v>
                </c:pt>
                <c:pt idx="3">
                  <c:v>Wales</c:v>
                </c:pt>
                <c:pt idx="4">
                  <c:v>Northern
Ireland</c:v>
                </c:pt>
              </c:strCache>
            </c:strRef>
          </c:cat>
          <c:val>
            <c:numRef>
              <c:f>Sheet1!$B$6:$F$6</c:f>
              <c:numCache>
                <c:formatCode>0%</c:formatCode>
                <c:ptCount val="5"/>
                <c:pt idx="0">
                  <c:v>0.02</c:v>
                </c:pt>
                <c:pt idx="1">
                  <c:v>0.02</c:v>
                </c:pt>
                <c:pt idx="2">
                  <c:v>0</c:v>
                </c:pt>
                <c:pt idx="3">
                  <c:v>0</c:v>
                </c:pt>
                <c:pt idx="4">
                  <c:v>0.01</c:v>
                </c:pt>
              </c:numCache>
            </c:numRef>
          </c:val>
          <c:extLst>
            <c:ext xmlns:c16="http://schemas.microsoft.com/office/drawing/2014/chart" uri="{C3380CC4-5D6E-409C-BE32-E72D297353CC}">
              <c16:uniqueId val="{00000004-86B6-44D5-B06E-5A88CA4628E9}"/>
            </c:ext>
          </c:extLst>
        </c:ser>
        <c:dLbls>
          <c:showLegendKey val="0"/>
          <c:showVal val="0"/>
          <c:showCatName val="0"/>
          <c:showSerName val="0"/>
          <c:showPercent val="0"/>
          <c:showBubbleSize val="0"/>
        </c:dLbls>
        <c:gapWidth val="100"/>
        <c:overlap val="100"/>
        <c:axId val="288441744"/>
        <c:axId val="288433040"/>
      </c:barChart>
      <c:catAx>
        <c:axId val="288441744"/>
        <c:scaling>
          <c:orientation val="minMax"/>
        </c:scaling>
        <c:delete val="0"/>
        <c:axPos val="b"/>
        <c:numFmt formatCode="General" sourceLinked="0"/>
        <c:majorTickMark val="out"/>
        <c:minorTickMark val="none"/>
        <c:tickLblPos val="high"/>
        <c:spPr>
          <a:ln>
            <a:noFill/>
          </a:ln>
        </c:spPr>
        <c:txPr>
          <a:bodyPr/>
          <a:lstStyle/>
          <a:p>
            <a:pPr>
              <a:lnSpc>
                <a:spcPct val="80000"/>
              </a:lnSpc>
              <a:defRPr sz="1400" b="1"/>
            </a:pPr>
            <a:endParaRPr lang="en-US"/>
          </a:p>
        </c:txPr>
        <c:crossAx val="288433040"/>
        <c:crosses val="autoZero"/>
        <c:auto val="1"/>
        <c:lblAlgn val="ctr"/>
        <c:lblOffset val="100"/>
        <c:noMultiLvlLbl val="0"/>
      </c:catAx>
      <c:valAx>
        <c:axId val="288433040"/>
        <c:scaling>
          <c:orientation val="minMax"/>
        </c:scaling>
        <c:delete val="1"/>
        <c:axPos val="l"/>
        <c:numFmt formatCode="0%" sourceLinked="1"/>
        <c:majorTickMark val="out"/>
        <c:minorTickMark val="none"/>
        <c:tickLblPos val="none"/>
        <c:crossAx val="288441744"/>
        <c:crosses val="autoZero"/>
        <c:crossBetween val="between"/>
        <c:majorUnit val="0.2"/>
      </c:valAx>
    </c:plotArea>
    <c:legend>
      <c:legendPos val="r"/>
      <c:layout>
        <c:manualLayout>
          <c:xMode val="edge"/>
          <c:yMode val="edge"/>
          <c:x val="0.80928842351159125"/>
          <c:y val="0.13264702452886981"/>
          <c:w val="0.17192347955555196"/>
          <c:h val="0.52918842405830469"/>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EA752A-5ECA-5D40-B6BE-BF1943B4D11E}" type="datetimeFigureOut">
              <a:rPr lang="en-US" smtClean="0"/>
              <a:t>7/22/2021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8094CC-B387-984C-96DD-7C86EEF91DDA}" type="slidenum">
              <a:rPr lang="en-US" smtClean="0"/>
              <a:t>‹#›</a:t>
            </a:fld>
            <a:endParaRPr lang="en-US"/>
          </a:p>
        </p:txBody>
      </p:sp>
    </p:spTree>
    <p:extLst>
      <p:ext uri="{BB962C8B-B14F-4D97-AF65-F5344CB8AC3E}">
        <p14:creationId xmlns:p14="http://schemas.microsoft.com/office/powerpoint/2010/main" val="2467349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7F945-8BE9-2B45-8B55-0B2C51C6F2F1}" type="datetimeFigureOut">
              <a:rPr lang="en-US" smtClean="0"/>
              <a:t>7/22/2021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B174DE-BFCC-D945-9C11-8E83DDFE6CB1}" type="slidenum">
              <a:rPr lang="en-US" smtClean="0"/>
              <a:t>‹#›</a:t>
            </a:fld>
            <a:endParaRPr lang="en-US"/>
          </a:p>
        </p:txBody>
      </p:sp>
    </p:spTree>
    <p:extLst>
      <p:ext uri="{BB962C8B-B14F-4D97-AF65-F5344CB8AC3E}">
        <p14:creationId xmlns:p14="http://schemas.microsoft.com/office/powerpoint/2010/main" val="42213046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B174DE-BFCC-D945-9C11-8E83DDFE6CB1}" type="slidenum">
              <a:rPr lang="en-US" smtClean="0"/>
              <a:t>2</a:t>
            </a:fld>
            <a:endParaRPr lang="en-US"/>
          </a:p>
        </p:txBody>
      </p:sp>
    </p:spTree>
    <p:extLst>
      <p:ext uri="{BB962C8B-B14F-4D97-AF65-F5344CB8AC3E}">
        <p14:creationId xmlns:p14="http://schemas.microsoft.com/office/powerpoint/2010/main" val="3748457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B174DE-BFCC-D945-9C11-8E83DDFE6CB1}" type="slidenum">
              <a:rPr lang="en-US" smtClean="0"/>
              <a:t>4</a:t>
            </a:fld>
            <a:endParaRPr lang="en-US"/>
          </a:p>
        </p:txBody>
      </p:sp>
    </p:spTree>
    <p:extLst>
      <p:ext uri="{BB962C8B-B14F-4D97-AF65-F5344CB8AC3E}">
        <p14:creationId xmlns:p14="http://schemas.microsoft.com/office/powerpoint/2010/main" val="1959296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5</a:t>
            </a:fld>
            <a:endParaRPr lang="en-US"/>
          </a:p>
        </p:txBody>
      </p:sp>
    </p:spTree>
    <p:extLst>
      <p:ext uri="{BB962C8B-B14F-4D97-AF65-F5344CB8AC3E}">
        <p14:creationId xmlns:p14="http://schemas.microsoft.com/office/powerpoint/2010/main" val="2290918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6</a:t>
            </a:fld>
            <a:endParaRPr lang="en-US"/>
          </a:p>
        </p:txBody>
      </p:sp>
    </p:spTree>
    <p:extLst>
      <p:ext uri="{BB962C8B-B14F-4D97-AF65-F5344CB8AC3E}">
        <p14:creationId xmlns:p14="http://schemas.microsoft.com/office/powerpoint/2010/main" val="208249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7</a:t>
            </a:fld>
            <a:endParaRPr lang="en-US"/>
          </a:p>
        </p:txBody>
      </p:sp>
    </p:spTree>
    <p:extLst>
      <p:ext uri="{BB962C8B-B14F-4D97-AF65-F5344CB8AC3E}">
        <p14:creationId xmlns:p14="http://schemas.microsoft.com/office/powerpoint/2010/main" val="2417017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8</a:t>
            </a:fld>
            <a:endParaRPr lang="en-US"/>
          </a:p>
        </p:txBody>
      </p:sp>
    </p:spTree>
    <p:extLst>
      <p:ext uri="{BB962C8B-B14F-4D97-AF65-F5344CB8AC3E}">
        <p14:creationId xmlns:p14="http://schemas.microsoft.com/office/powerpoint/2010/main" val="2777187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9</a:t>
            </a:fld>
            <a:endParaRPr lang="en-US"/>
          </a:p>
        </p:txBody>
      </p:sp>
    </p:spTree>
    <p:extLst>
      <p:ext uri="{BB962C8B-B14F-4D97-AF65-F5344CB8AC3E}">
        <p14:creationId xmlns:p14="http://schemas.microsoft.com/office/powerpoint/2010/main" val="5814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10</a:t>
            </a:fld>
            <a:endParaRPr lang="en-US"/>
          </a:p>
        </p:txBody>
      </p:sp>
    </p:spTree>
    <p:extLst>
      <p:ext uri="{BB962C8B-B14F-4D97-AF65-F5344CB8AC3E}">
        <p14:creationId xmlns:p14="http://schemas.microsoft.com/office/powerpoint/2010/main" val="3378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12192000" cy="3078000"/>
          </a:xfrm>
          <a:prstGeom prst="rect">
            <a:avLst/>
          </a:prstGeom>
          <a:effectLst/>
        </p:spPr>
        <p:txBody>
          <a:bodyPr vert="horz"/>
          <a:lstStyle>
            <a:lvl1pPr>
              <a:defRPr sz="1600"/>
            </a:lvl1pPr>
          </a:lstStyle>
          <a:p>
            <a:r>
              <a:rPr lang="en-US"/>
              <a:t>Click icon to add picture</a:t>
            </a:r>
          </a:p>
        </p:txBody>
      </p:sp>
      <p:sp>
        <p:nvSpPr>
          <p:cNvPr id="4" name="Date Placeholder 3"/>
          <p:cNvSpPr>
            <a:spLocks noGrp="1"/>
          </p:cNvSpPr>
          <p:nvPr>
            <p:ph type="dt" sz="half" idx="10"/>
          </p:nvPr>
        </p:nvSpPr>
        <p:spPr>
          <a:xfrm>
            <a:off x="10532533" y="6537600"/>
            <a:ext cx="1371600" cy="270000"/>
          </a:xfrm>
          <a:prstGeom prst="rect">
            <a:avLst/>
          </a:prstGeom>
        </p:spPr>
        <p:txBody>
          <a:bodyPr tIns="46800" rIns="0"/>
          <a:lstStyle>
            <a:lvl1pPr algn="r">
              <a:defRPr sz="1050">
                <a:solidFill>
                  <a:schemeClr val="tx1">
                    <a:lumMod val="40000"/>
                    <a:lumOff val="60000"/>
                  </a:schemeClr>
                </a:solidFill>
              </a:defRPr>
            </a:lvl1pPr>
          </a:lstStyle>
          <a:p>
            <a:endParaRPr lang="en-US"/>
          </a:p>
        </p:txBody>
      </p:sp>
      <p:sp>
        <p:nvSpPr>
          <p:cNvPr id="13" name="Text Placeholder 12"/>
          <p:cNvSpPr>
            <a:spLocks noGrp="1"/>
          </p:cNvSpPr>
          <p:nvPr>
            <p:ph type="body" sz="quarter" idx="12"/>
          </p:nvPr>
        </p:nvSpPr>
        <p:spPr>
          <a:xfrm>
            <a:off x="694267" y="1181100"/>
            <a:ext cx="8923867" cy="1079500"/>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694267" y="2362200"/>
            <a:ext cx="8923867"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2835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ectangle 3"/>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Text Placeholder 6"/>
          <p:cNvSpPr>
            <a:spLocks noGrp="1"/>
          </p:cNvSpPr>
          <p:nvPr>
            <p:ph type="body" sz="quarter" idx="10"/>
          </p:nvPr>
        </p:nvSpPr>
        <p:spPr>
          <a:xfrm>
            <a:off x="491067" y="1857803"/>
            <a:ext cx="11700933" cy="3149600"/>
          </a:xfrm>
          <a:prstGeom prst="rect">
            <a:avLst/>
          </a:prstGeom>
          <a:ln>
            <a:noFill/>
          </a:ln>
        </p:spPr>
        <p:txBody>
          <a:bodyPr vert="horz" lIns="360000" tIns="0" bIns="0" anchor="ctr"/>
          <a:lstStyle>
            <a:lvl1pPr marL="0" indent="0">
              <a:lnSpc>
                <a:spcPct val="80000"/>
              </a:lnSpc>
              <a:buNone/>
              <a:defRPr sz="2800" b="1"/>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Edit Master text styles</a:t>
            </a:r>
          </a:p>
        </p:txBody>
      </p:sp>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_1 col">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720000" y="720000"/>
            <a:ext cx="8923867" cy="908800"/>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305187"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3"/>
          </p:nvPr>
        </p:nvSpPr>
        <p:spPr>
          <a:xfrm>
            <a:off x="719667" y="2520000"/>
            <a:ext cx="10998200" cy="35814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
        <p:nvSpPr>
          <p:cNvPr id="7"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72510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_2 columns">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buFontTx/>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Text Placeholder 2"/>
          <p:cNvSpPr>
            <a:spLocks noGrp="1"/>
          </p:cNvSpPr>
          <p:nvPr>
            <p:ph type="body" sz="quarter" idx="13"/>
          </p:nvPr>
        </p:nvSpPr>
        <p:spPr>
          <a:xfrm>
            <a:off x="719667" y="2520000"/>
            <a:ext cx="5274733" cy="3556000"/>
          </a:xfrm>
          <a:prstGeom prst="rect">
            <a:avLst/>
          </a:prstGeom>
        </p:spPr>
        <p:txBody>
          <a:bodyPr vert="horz" lIns="0" tIns="0" rIns="0" bIns="0"/>
          <a:lstStyle>
            <a:lvl1pPr marL="27000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0" name="Text Placeholder 2"/>
          <p:cNvSpPr>
            <a:spLocks noGrp="1"/>
          </p:cNvSpPr>
          <p:nvPr>
            <p:ph type="body" sz="quarter" idx="14"/>
          </p:nvPr>
        </p:nvSpPr>
        <p:spPr>
          <a:xfrm>
            <a:off x="6460067" y="2520000"/>
            <a:ext cx="5274733" cy="35560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1"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Box 6"/>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411504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or chart slid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8" name="Table Placeholder 7"/>
          <p:cNvSpPr>
            <a:spLocks noGrp="1"/>
          </p:cNvSpPr>
          <p:nvPr>
            <p:ph type="tbl" sz="quarter" idx="13"/>
          </p:nvPr>
        </p:nvSpPr>
        <p:spPr>
          <a:xfrm>
            <a:off x="719667" y="2520000"/>
            <a:ext cx="10947400" cy="3568700"/>
          </a:xfrm>
          <a:prstGeom prst="rect">
            <a:avLst/>
          </a:prstGeom>
        </p:spPr>
        <p:txBody>
          <a:bodyPr vert="horz" lIns="0" tIns="0"/>
          <a:lstStyle>
            <a:lvl1pPr>
              <a:defRPr sz="1600"/>
            </a:lvl1pPr>
          </a:lstStyle>
          <a:p>
            <a:r>
              <a:rPr lang="en-US"/>
              <a:t>Click icon to add table</a:t>
            </a:r>
          </a:p>
        </p:txBody>
      </p:sp>
      <p:sp>
        <p:nvSpPr>
          <p:cNvPr id="9" name="Text Placeholder 12"/>
          <p:cNvSpPr>
            <a:spLocks noGrp="1"/>
          </p:cNvSpPr>
          <p:nvPr>
            <p:ph type="body" sz="quarter" idx="14"/>
          </p:nvPr>
        </p:nvSpPr>
        <p:spPr>
          <a:xfrm>
            <a:off x="719667" y="1638300"/>
            <a:ext cx="8923867" cy="664300"/>
          </a:xfrm>
          <a:prstGeom prst="rect">
            <a:avLst/>
          </a:prstGeom>
        </p:spPr>
        <p:txBody>
          <a:bodyPr vert="horz" lIns="0" tIns="0"/>
          <a:lstStyle>
            <a:lvl1pPr marL="0" indent="0">
              <a:lnSpc>
                <a:spcPct val="100000"/>
              </a:lnSpc>
              <a:spcBef>
                <a:spcPts val="0"/>
              </a:spcBef>
              <a:spcAft>
                <a:spcPts val="600"/>
              </a:spcAft>
              <a:buNone/>
              <a:defRPr sz="16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157608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tement pag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8167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5" name="Text Placeholder 4"/>
          <p:cNvSpPr>
            <a:spLocks noGrp="1"/>
          </p:cNvSpPr>
          <p:nvPr>
            <p:ph type="body" sz="quarter" idx="14"/>
          </p:nvPr>
        </p:nvSpPr>
        <p:spPr>
          <a:xfrm>
            <a:off x="719667" y="2160001"/>
            <a:ext cx="10947067" cy="3569425"/>
          </a:xfrm>
          <a:prstGeom prst="rect">
            <a:avLst/>
          </a:prstGeom>
        </p:spPr>
        <p:txBody>
          <a:bodyPr vert="horz" lIns="0" tIns="0" rIns="0" bIns="0" anchor="ctr"/>
          <a:lstStyle>
            <a:lvl1pPr marL="0" indent="0">
              <a:spcBef>
                <a:spcPts val="0"/>
              </a:spcBef>
              <a:buNone/>
              <a:defRPr sz="2000"/>
            </a:lvl1pPr>
            <a:lvl2pPr marL="457200" indent="0">
              <a:spcBef>
                <a:spcPts val="0"/>
              </a:spcBef>
              <a:buNone/>
              <a:defRPr/>
            </a:lvl2pPr>
            <a:lvl3pPr marL="914400" indent="0">
              <a:spcBef>
                <a:spcPts val="0"/>
              </a:spcBef>
              <a:buNone/>
              <a:defRPr/>
            </a:lvl3pPr>
            <a:lvl4pPr marL="1371600" indent="0">
              <a:spcBef>
                <a:spcPts val="0"/>
              </a:spcBef>
              <a:buNone/>
              <a:defRPr/>
            </a:lvl4pPr>
            <a:lvl5pPr marL="1828800" indent="0">
              <a:spcBef>
                <a:spcPts val="0"/>
              </a:spcBef>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278366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70859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85639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0650"/>
            <a:ext cx="12192000" cy="4000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Rectangle 8"/>
          <p:cNvSpPr/>
          <p:nvPr/>
        </p:nvSpPr>
        <p:spPr>
          <a:xfrm>
            <a:off x="0" y="0"/>
            <a:ext cx="12192000" cy="190500"/>
          </a:xfrm>
          <a:prstGeom prst="rect">
            <a:avLst/>
          </a:prstGeom>
          <a:solidFill>
            <a:srgbClr val="532A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TextBox 14"/>
          <p:cNvSpPr txBox="1"/>
          <p:nvPr/>
        </p:nvSpPr>
        <p:spPr>
          <a:xfrm>
            <a:off x="3069639" y="6537325"/>
            <a:ext cx="7001933" cy="253916"/>
          </a:xfrm>
          <a:prstGeom prst="rect">
            <a:avLst/>
          </a:prstGeom>
          <a:noFill/>
        </p:spPr>
        <p:txBody>
          <a:bodyPr wrap="square" lIns="0" rtlCol="0">
            <a:spAutoFit/>
          </a:bodyPr>
          <a:lstStyle/>
          <a:p>
            <a:pPr algn="r"/>
            <a:r>
              <a:rPr lang="en-US" sz="1050">
                <a:solidFill>
                  <a:srgbClr val="FFFFFF"/>
                </a:solidFill>
              </a:rPr>
              <a:t>PROMOTING CHOICE   •   SECURING STANDARDS   •   PREVENTING HARM   </a:t>
            </a:r>
          </a:p>
        </p:txBody>
      </p:sp>
      <p:sp>
        <p:nvSpPr>
          <p:cNvPr id="8" name="Round Same Side Corner Rectangle 10"/>
          <p:cNvSpPr/>
          <p:nvPr userDrawn="1"/>
        </p:nvSpPr>
        <p:spPr>
          <a:xfrm rot="10800000">
            <a:off x="10510982" y="0"/>
            <a:ext cx="1357200" cy="1024193"/>
          </a:xfrm>
          <a:prstGeom prst="round2Same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914355">
              <a:defRPr/>
            </a:pPr>
            <a:endParaRPr lang="en-US" kern="0">
              <a:solidFill>
                <a:sysClr val="windowText" lastClr="000000"/>
              </a:solidFill>
            </a:endParaRPr>
          </a:p>
        </p:txBody>
      </p:sp>
      <p:pic>
        <p:nvPicPr>
          <p:cNvPr id="10" name="Picture Placeholder 3" descr="Ofcom_Publication logo_CMYK.eps"/>
          <p:cNvPicPr>
            <a:picLocks noChangeAspect="1"/>
          </p:cNvPicPr>
          <p:nvPr userDrawn="1"/>
        </p:nvPicPr>
        <p:blipFill>
          <a:blip r:embed="rId10">
            <a:extLst>
              <a:ext uri="{28A0092B-C50C-407E-A947-70E740481C1C}">
                <a14:useLocalDpi xmlns:a14="http://schemas.microsoft.com/office/drawing/2010/main" val="0"/>
              </a:ext>
            </a:extLst>
          </a:blip>
          <a:srcRect t="-7474" b="-7474"/>
          <a:stretch>
            <a:fillRect/>
          </a:stretch>
        </p:blipFill>
        <p:spPr>
          <a:xfrm>
            <a:off x="10610882" y="393697"/>
            <a:ext cx="1155700" cy="520700"/>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67" r:id="rId3"/>
    <p:sldLayoutId id="2147493468" r:id="rId4"/>
    <p:sldLayoutId id="2147493469" r:id="rId5"/>
    <p:sldLayoutId id="2147493470" r:id="rId6"/>
    <p:sldLayoutId id="2147493471" r:id="rId7"/>
    <p:sldLayoutId id="2147493472" r:id="rId8"/>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pp.powerbi.com/reports/01744da9-29ea-49af-9748-fc11ddcf5774/ReportSectionc344d2be04a8111fdb0c?pbi_source=PowerPoint" TargetMode="Externa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www.ofcom.org.uk/research-and-data/tv-radio-and-on-demand/news-media/news-consumption"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a:hlinkClick r:id="rId2"/>
            <a:extLst>
              <a:ext uri="{C183D7F6-B498-43B3-948B-1728B52AA6E4}">
                <adec:decorative xmlns:adec="http://schemas.microsoft.com/office/drawing/2017/decorative" val="1"/>
              </a:ext>
            </a:extLst>
          </p:cNvPr>
          <p:cNvPicPr>
            <a:picLocks noChangeAspect="1"/>
          </p:cNvPicPr>
          <p:nvPr/>
        </p:nvPicPr>
        <p:blipFill rotWithShape="1">
          <a:blip r:embed="rId3"/>
          <a:srcRect l="376" t="15929" r="481" b="13923"/>
          <a:stretch/>
        </p:blipFill>
        <p:spPr>
          <a:xfrm>
            <a:off x="216630" y="1084333"/>
            <a:ext cx="11917377" cy="4810716"/>
          </a:xfrm>
          <a:prstGeom prst="rect">
            <a:avLst/>
          </a:prstGeom>
          <a:noFill/>
        </p:spPr>
      </p:pic>
      <p:sp>
        <p:nvSpPr>
          <p:cNvPr id="5" name="Rectangle 4">
            <a:extLst>
              <a:ext uri="{FF2B5EF4-FFF2-40B4-BE49-F238E27FC236}">
                <a16:creationId xmlns:a16="http://schemas.microsoft.com/office/drawing/2014/main" id="{E9975175-F9F0-446C-845A-9B93927F4761}"/>
              </a:ext>
              <a:ext uri="{C183D7F6-B498-43B3-948B-1728B52AA6E4}">
                <adec:decorative xmlns:adec="http://schemas.microsoft.com/office/drawing/2017/decorative" val="1"/>
              </a:ext>
            </a:extLst>
          </p:cNvPr>
          <p:cNvSpPr/>
          <p:nvPr/>
        </p:nvSpPr>
        <p:spPr>
          <a:xfrm>
            <a:off x="1967948" y="1977887"/>
            <a:ext cx="2295939" cy="2623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7E32C714-7C8A-4E67-8A10-51544301F3D8}"/>
              </a:ext>
              <a:ext uri="{C183D7F6-B498-43B3-948B-1728B52AA6E4}">
                <adec:decorative xmlns:adec="http://schemas.microsoft.com/office/drawing/2017/decorative" val="1"/>
              </a:ext>
            </a:extLst>
          </p:cNvPr>
          <p:cNvSpPr/>
          <p:nvPr/>
        </p:nvSpPr>
        <p:spPr>
          <a:xfrm>
            <a:off x="2925418" y="513522"/>
            <a:ext cx="1249017" cy="2623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E7780932-9E8C-4F55-96BB-E0D83C7F1BE6}"/>
              </a:ext>
              <a:ext uri="{C183D7F6-B498-43B3-948B-1728B52AA6E4}">
                <adec:decorative xmlns:adec="http://schemas.microsoft.com/office/drawing/2017/decorative" val="1"/>
              </a:ext>
            </a:extLst>
          </p:cNvPr>
          <p:cNvPicPr>
            <a:picLocks noChangeAspect="1"/>
          </p:cNvPicPr>
          <p:nvPr/>
        </p:nvPicPr>
        <p:blipFill>
          <a:blip r:embed="rId4">
            <a:duotone>
              <a:schemeClr val="accent2">
                <a:shade val="45000"/>
                <a:satMod val="135000"/>
              </a:schemeClr>
              <a:prstClr val="white"/>
            </a:duotone>
          </a:blip>
          <a:stretch>
            <a:fillRect/>
          </a:stretch>
        </p:blipFill>
        <p:spPr>
          <a:xfrm>
            <a:off x="2343033" y="2318813"/>
            <a:ext cx="1545768" cy="1712193"/>
          </a:xfrm>
          <a:prstGeom prst="rect">
            <a:avLst/>
          </a:prstGeom>
        </p:spPr>
      </p:pic>
      <p:pic>
        <p:nvPicPr>
          <p:cNvPr id="8" name="Picture 7">
            <a:extLst>
              <a:ext uri="{FF2B5EF4-FFF2-40B4-BE49-F238E27FC236}">
                <a16:creationId xmlns:a16="http://schemas.microsoft.com/office/drawing/2014/main" id="{3686326F-2C8D-422B-8AF8-08A11BB5F0D7}"/>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179973" y="4711147"/>
            <a:ext cx="921036" cy="921036"/>
          </a:xfrm>
          <a:prstGeom prst="rect">
            <a:avLst/>
          </a:prstGeom>
          <a:solidFill>
            <a:schemeClr val="bg1"/>
          </a:solidFill>
        </p:spPr>
      </p:pic>
      <p:sp>
        <p:nvSpPr>
          <p:cNvPr id="2" name="Title 1">
            <a:extLst>
              <a:ext uri="{FF2B5EF4-FFF2-40B4-BE49-F238E27FC236}">
                <a16:creationId xmlns:a16="http://schemas.microsoft.com/office/drawing/2014/main" id="{F1E18C35-DCD2-41BA-B52B-DA5FCC81DDA3}"/>
              </a:ext>
            </a:extLst>
          </p:cNvPr>
          <p:cNvSpPr txBox="1">
            <a:spLocks noGrp="1"/>
          </p:cNvSpPr>
          <p:nvPr>
            <p:ph type="title" idx="4294967295"/>
          </p:nvPr>
        </p:nvSpPr>
        <p:spPr>
          <a:xfrm>
            <a:off x="5328134" y="2330147"/>
            <a:ext cx="4864922" cy="1446550"/>
          </a:xfrm>
          <a:prstGeom prst="rect">
            <a:avLst/>
          </a:prstGeom>
          <a:solidFill>
            <a:srgbClr val="532A59"/>
          </a:solid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a:ln>
                  <a:noFill/>
                </a:ln>
                <a:solidFill>
                  <a:schemeClr val="bg1"/>
                </a:solidFill>
                <a:effectLst/>
                <a:uLnTx/>
                <a:uFillTx/>
                <a:latin typeface="+mn-lt"/>
                <a:ea typeface="+mn-ea"/>
                <a:cs typeface="+mn-cs"/>
              </a:rPr>
              <a:t>News Consumption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a:ln>
                  <a:noFill/>
                </a:ln>
                <a:solidFill>
                  <a:schemeClr val="bg1"/>
                </a:solidFill>
                <a:effectLst/>
                <a:uLnTx/>
                <a:uFillTx/>
                <a:latin typeface="+mn-lt"/>
                <a:ea typeface="+mn-ea"/>
                <a:cs typeface="+mn-cs"/>
              </a:rPr>
              <a:t>Survey 2021</a:t>
            </a:r>
          </a:p>
        </p:txBody>
      </p:sp>
      <p:sp>
        <p:nvSpPr>
          <p:cNvPr id="7" name="TextBox 6">
            <a:extLst>
              <a:ext uri="{FF2B5EF4-FFF2-40B4-BE49-F238E27FC236}">
                <a16:creationId xmlns:a16="http://schemas.microsoft.com/office/drawing/2014/main" id="{3861D3B5-69D4-4140-9CAB-0033A34C72D5}"/>
              </a:ext>
            </a:extLst>
          </p:cNvPr>
          <p:cNvSpPr txBox="1"/>
          <p:nvPr/>
        </p:nvSpPr>
        <p:spPr>
          <a:xfrm>
            <a:off x="7078198" y="4113215"/>
            <a:ext cx="1340246" cy="646331"/>
          </a:xfrm>
          <a:prstGeom prst="rect">
            <a:avLst/>
          </a:prstGeom>
          <a:solidFill>
            <a:srgbClr val="532A59"/>
          </a:solidFill>
        </p:spPr>
        <p:txBody>
          <a:bodyPr wrap="square" rtlCol="0">
            <a:spAutoFit/>
          </a:bodyPr>
          <a:lstStyle/>
          <a:p>
            <a:r>
              <a:rPr lang="en-GB" sz="3600">
                <a:solidFill>
                  <a:schemeClr val="bg1"/>
                </a:solidFill>
              </a:rPr>
              <a:t>Wales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Radio sources used for news nowadays - Wales</a:t>
            </a:r>
          </a:p>
        </p:txBody>
      </p:sp>
      <p:graphicFrame>
        <p:nvGraphicFramePr>
          <p:cNvPr id="5" name="Chart 4" descr="Chart showing the radio sources used for news nowadays in Wales. &#10;18% of adults use BBC Radio 2, followed by 12% using BBC Radio 1 and 10% using BBC Radio Wales / Cymru and Heart Radio for news.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668685276"/>
              </p:ext>
            </p:extLst>
          </p:nvPr>
        </p:nvGraphicFramePr>
        <p:xfrm>
          <a:off x="572323" y="999656"/>
          <a:ext cx="11047353" cy="48377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30218987-B9DB-4769-8125-3F6FDC774FBD}"/>
              </a:ext>
            </a:extLst>
          </p:cNvPr>
          <p:cNvSpPr txBox="1"/>
          <p:nvPr/>
        </p:nvSpPr>
        <p:spPr>
          <a:xfrm>
            <a:off x="0" y="5764192"/>
            <a:ext cx="7859110" cy="600164"/>
          </a:xfrm>
          <a:prstGeom prst="rect">
            <a:avLst/>
          </a:prstGeom>
          <a:noFill/>
        </p:spPr>
        <p:txBody>
          <a:bodyPr wrap="square" rtlCol="0">
            <a:spAutoFit/>
          </a:bodyPr>
          <a:lstStyle/>
          <a:p>
            <a:r>
              <a:rPr lang="en-GB" sz="1100"/>
              <a:t>Source: Ofcom News Consumption Survey 2021</a:t>
            </a:r>
            <a:r>
              <a:rPr lang="en-GB" sz="1100">
                <a:solidFill>
                  <a:srgbClr val="38393A"/>
                </a:solidFill>
              </a:rPr>
              <a:t> – ONLINE sample only</a:t>
            </a:r>
            <a:endParaRPr lang="en-GB" sz="1100"/>
          </a:p>
          <a:p>
            <a:r>
              <a:rPr lang="en-GB" sz="1100"/>
              <a:t>Question: &lt;D6a&gt; Thinking specifically about radio, which of the following do you use for news nowadays? </a:t>
            </a:r>
          </a:p>
          <a:p>
            <a:r>
              <a:rPr lang="en-GB" sz="1100"/>
              <a:t>Base: All adults 16+ in Wales (252). Any source with lower than 2% excluded from the chart.</a:t>
            </a:r>
          </a:p>
        </p:txBody>
      </p:sp>
    </p:spTree>
    <p:extLst>
      <p:ext uri="{BB962C8B-B14F-4D97-AF65-F5344CB8AC3E}">
        <p14:creationId xmlns:p14="http://schemas.microsoft.com/office/powerpoint/2010/main" val="276075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4DA3B-7732-40D8-AAD8-AA7C49764E73}"/>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Level of interest in news about own nation, by nation</a:t>
            </a:r>
          </a:p>
        </p:txBody>
      </p:sp>
      <p:sp>
        <p:nvSpPr>
          <p:cNvPr id="3" name="Rectangle 2">
            <a:extLst>
              <a:ext uri="{FF2B5EF4-FFF2-40B4-BE49-F238E27FC236}">
                <a16:creationId xmlns:a16="http://schemas.microsoft.com/office/drawing/2014/main" id="{1648E749-7071-475D-83CE-725A12A77EF8}"/>
              </a:ext>
            </a:extLst>
          </p:cNvPr>
          <p:cNvSpPr/>
          <p:nvPr/>
        </p:nvSpPr>
        <p:spPr>
          <a:xfrm>
            <a:off x="1923086" y="1108326"/>
            <a:ext cx="2757486" cy="338554"/>
          </a:xfrm>
          <a:prstGeom prst="rect">
            <a:avLst/>
          </a:prstGeom>
        </p:spPr>
        <p:txBody>
          <a:bodyPr wrap="none">
            <a:spAutoFit/>
          </a:bodyPr>
          <a:lstStyle/>
          <a:p>
            <a:r>
              <a:rPr lang="en-GB" sz="1600" i="1" kern="0">
                <a:cs typeface="Arial" pitchFamily="34" charset="0"/>
              </a:rPr>
              <a:t>All adults 16+ who follow news</a:t>
            </a:r>
            <a:endParaRPr lang="en-GB" sz="1600"/>
          </a:p>
        </p:txBody>
      </p:sp>
      <p:graphicFrame>
        <p:nvGraphicFramePr>
          <p:cNvPr id="30" name="Chart Placeholder 9" descr="Chart showing the level of interest in news about own nation, by nation. 41% of adults in Wales who follow news are very interested in news about Wales and 47% are quite interested in this type of news. ">
            <a:extLst>
              <a:ext uri="{FF2B5EF4-FFF2-40B4-BE49-F238E27FC236}">
                <a16:creationId xmlns:a16="http://schemas.microsoft.com/office/drawing/2014/main" id="{EA51D0DB-9B83-4A6C-99A0-3F9AE841B4E4}"/>
              </a:ext>
            </a:extLst>
          </p:cNvPr>
          <p:cNvGraphicFramePr>
            <a:graphicFrameLocks/>
          </p:cNvGraphicFramePr>
          <p:nvPr>
            <p:extLst>
              <p:ext uri="{D42A27DB-BD31-4B8C-83A1-F6EECF244321}">
                <p14:modId xmlns:p14="http://schemas.microsoft.com/office/powerpoint/2010/main" val="2168311018"/>
              </p:ext>
            </p:extLst>
          </p:nvPr>
        </p:nvGraphicFramePr>
        <p:xfrm>
          <a:off x="1660630" y="1704584"/>
          <a:ext cx="9037637" cy="44253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Table 10">
            <a:extLst>
              <a:ext uri="{FF2B5EF4-FFF2-40B4-BE49-F238E27FC236}">
                <a16:creationId xmlns:a16="http://schemas.microsoft.com/office/drawing/2014/main" id="{BD2502B2-92C3-4815-9A27-772600F0F5DE}"/>
              </a:ext>
            </a:extLst>
          </p:cNvPr>
          <p:cNvGraphicFramePr>
            <a:graphicFrameLocks noGrp="1"/>
          </p:cNvGraphicFramePr>
          <p:nvPr>
            <p:extLst>
              <p:ext uri="{D42A27DB-BD31-4B8C-83A1-F6EECF244321}">
                <p14:modId xmlns:p14="http://schemas.microsoft.com/office/powerpoint/2010/main" val="913812551"/>
              </p:ext>
            </p:extLst>
          </p:nvPr>
        </p:nvGraphicFramePr>
        <p:xfrm>
          <a:off x="2395538" y="5063489"/>
          <a:ext cx="8182872" cy="274320"/>
        </p:xfrm>
        <a:graphic>
          <a:graphicData uri="http://schemas.openxmlformats.org/drawingml/2006/table">
            <a:tbl>
              <a:tblPr firstRow="1" bandRow="1">
                <a:tableStyleId>{5C22544A-7EE6-4342-B048-85BDC9FD1C3A}</a:tableStyleId>
              </a:tblPr>
              <a:tblGrid>
                <a:gridCol w="693208">
                  <a:extLst>
                    <a:ext uri="{9D8B030D-6E8A-4147-A177-3AD203B41FA5}">
                      <a16:colId xmlns:a16="http://schemas.microsoft.com/office/drawing/2014/main" val="20000"/>
                    </a:ext>
                  </a:extLst>
                </a:gridCol>
                <a:gridCol w="693208">
                  <a:extLst>
                    <a:ext uri="{9D8B030D-6E8A-4147-A177-3AD203B41FA5}">
                      <a16:colId xmlns:a16="http://schemas.microsoft.com/office/drawing/2014/main" val="20001"/>
                    </a:ext>
                  </a:extLst>
                </a:gridCol>
                <a:gridCol w="693208">
                  <a:extLst>
                    <a:ext uri="{9D8B030D-6E8A-4147-A177-3AD203B41FA5}">
                      <a16:colId xmlns:a16="http://schemas.microsoft.com/office/drawing/2014/main" val="20002"/>
                    </a:ext>
                  </a:extLst>
                </a:gridCol>
                <a:gridCol w="693208">
                  <a:extLst>
                    <a:ext uri="{9D8B030D-6E8A-4147-A177-3AD203B41FA5}">
                      <a16:colId xmlns:a16="http://schemas.microsoft.com/office/drawing/2014/main" val="20003"/>
                    </a:ext>
                  </a:extLst>
                </a:gridCol>
                <a:gridCol w="693208">
                  <a:extLst>
                    <a:ext uri="{9D8B030D-6E8A-4147-A177-3AD203B41FA5}">
                      <a16:colId xmlns:a16="http://schemas.microsoft.com/office/drawing/2014/main" val="20004"/>
                    </a:ext>
                  </a:extLst>
                </a:gridCol>
                <a:gridCol w="693208">
                  <a:extLst>
                    <a:ext uri="{9D8B030D-6E8A-4147-A177-3AD203B41FA5}">
                      <a16:colId xmlns:a16="http://schemas.microsoft.com/office/drawing/2014/main" val="20005"/>
                    </a:ext>
                  </a:extLst>
                </a:gridCol>
                <a:gridCol w="693208">
                  <a:extLst>
                    <a:ext uri="{9D8B030D-6E8A-4147-A177-3AD203B41FA5}">
                      <a16:colId xmlns:a16="http://schemas.microsoft.com/office/drawing/2014/main" val="20006"/>
                    </a:ext>
                  </a:extLst>
                </a:gridCol>
                <a:gridCol w="693208">
                  <a:extLst>
                    <a:ext uri="{9D8B030D-6E8A-4147-A177-3AD203B41FA5}">
                      <a16:colId xmlns:a16="http://schemas.microsoft.com/office/drawing/2014/main" val="20007"/>
                    </a:ext>
                  </a:extLst>
                </a:gridCol>
                <a:gridCol w="693208">
                  <a:extLst>
                    <a:ext uri="{9D8B030D-6E8A-4147-A177-3AD203B41FA5}">
                      <a16:colId xmlns:a16="http://schemas.microsoft.com/office/drawing/2014/main" val="20008"/>
                    </a:ext>
                  </a:extLst>
                </a:gridCol>
                <a:gridCol w="1944000">
                  <a:extLst>
                    <a:ext uri="{9D8B030D-6E8A-4147-A177-3AD203B41FA5}">
                      <a16:colId xmlns:a16="http://schemas.microsoft.com/office/drawing/2014/main" val="20009"/>
                    </a:ext>
                  </a:extLst>
                </a:gridCol>
              </a:tblGrid>
              <a:tr h="274320">
                <a:tc>
                  <a:txBody>
                    <a:bodyPr/>
                    <a:lstStyle/>
                    <a:p>
                      <a:pPr algn="ctr" fontAlgn="b"/>
                      <a:r>
                        <a:rPr lang="en-US" sz="1200" b="0" i="0" u="none" strike="noStrike">
                          <a:solidFill>
                            <a:srgbClr val="000000"/>
                          </a:solidFill>
                          <a:latin typeface="Calibri"/>
                        </a:rPr>
                        <a:t>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536575" marR="0" lvl="0" indent="0" algn="l" defTabSz="457200" rtl="0" eaLnBrk="1" fontAlgn="b" latinLnBrk="0" hangingPunct="1">
                        <a:lnSpc>
                          <a:spcPct val="90000"/>
                        </a:lnSpc>
                        <a:spcBef>
                          <a:spcPts val="0"/>
                        </a:spcBef>
                        <a:spcAft>
                          <a:spcPts val="0"/>
                        </a:spcAft>
                        <a:buClrTx/>
                        <a:buSzTx/>
                        <a:buFontTx/>
                        <a:buNone/>
                        <a:tabLst/>
                        <a:defRPr/>
                      </a:pPr>
                      <a:r>
                        <a:rPr lang="en-US" sz="1200" b="1" kern="1200">
                          <a:solidFill>
                            <a:schemeClr val="tx1"/>
                          </a:solidFill>
                          <a:latin typeface="+mn-lt"/>
                          <a:ea typeface="+mn-ea"/>
                          <a:cs typeface="+mn-cs"/>
                        </a:rPr>
                        <a:t>Very/Quite interested</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3" name="TextBox 12">
            <a:extLst>
              <a:ext uri="{FF2B5EF4-FFF2-40B4-BE49-F238E27FC236}">
                <a16:creationId xmlns:a16="http://schemas.microsoft.com/office/drawing/2014/main" id="{B9475295-750B-4C56-A031-EFD106177A72}"/>
              </a:ext>
            </a:extLst>
          </p:cNvPr>
          <p:cNvSpPr txBox="1"/>
          <p:nvPr/>
        </p:nvSpPr>
        <p:spPr>
          <a:xfrm>
            <a:off x="72670" y="5749674"/>
            <a:ext cx="7859110" cy="600164"/>
          </a:xfrm>
          <a:prstGeom prst="rect">
            <a:avLst/>
          </a:prstGeom>
          <a:noFill/>
        </p:spPr>
        <p:txBody>
          <a:bodyPr wrap="square" rtlCol="0">
            <a:spAutoFit/>
          </a:bodyPr>
          <a:lstStyle/>
          <a:p>
            <a:pPr>
              <a:tabLst>
                <a:tab pos="8229600" algn="r"/>
              </a:tabLst>
            </a:pPr>
            <a:r>
              <a:rPr lang="en-GB" sz="1100"/>
              <a:t>Source: </a:t>
            </a:r>
            <a:r>
              <a:rPr lang="en-CA" sz="1100"/>
              <a:t>Ofcom News Consumption Survey 2021 – COMBINED CATI &amp; ONLINE sample</a:t>
            </a:r>
            <a:r>
              <a:rPr lang="en-GB" sz="1100"/>
              <a:t>	</a:t>
            </a:r>
          </a:p>
          <a:p>
            <a:r>
              <a:rPr lang="en-GB" sz="1100"/>
              <a:t>Question: </a:t>
            </a:r>
            <a:r>
              <a:rPr lang="en-US" sz="1100"/>
              <a:t>F3. How interested are you in news about &lt;NATION&gt;?</a:t>
            </a:r>
            <a:endParaRPr lang="en-GB" sz="1100"/>
          </a:p>
          <a:p>
            <a:r>
              <a:rPr lang="en-GB" sz="1100"/>
              <a:t>Base: All adults 16+ who follow news 2021 - Total=4499, England=3046, Scotland=518, Wales=466, Northern Ireland=469</a:t>
            </a:r>
          </a:p>
        </p:txBody>
      </p:sp>
      <p:sp>
        <p:nvSpPr>
          <p:cNvPr id="12" name="Rectangle 11">
            <a:extLst>
              <a:ext uri="{FF2B5EF4-FFF2-40B4-BE49-F238E27FC236}">
                <a16:creationId xmlns:a16="http://schemas.microsoft.com/office/drawing/2014/main" id="{8775D1DE-B83D-462E-94A4-DE4F30E6D28A}"/>
              </a:ext>
              <a:ext uri="{C183D7F6-B498-43B3-948B-1728B52AA6E4}">
                <adec:decorative xmlns:adec="http://schemas.microsoft.com/office/drawing/2017/decorative" val="1"/>
              </a:ext>
            </a:extLst>
          </p:cNvPr>
          <p:cNvSpPr/>
          <p:nvPr/>
        </p:nvSpPr>
        <p:spPr>
          <a:xfrm>
            <a:off x="6389648" y="1536478"/>
            <a:ext cx="1070028" cy="4289988"/>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a:p>
        </p:txBody>
      </p:sp>
    </p:spTree>
    <p:extLst>
      <p:ext uri="{BB962C8B-B14F-4D97-AF65-F5344CB8AC3E}">
        <p14:creationId xmlns:p14="http://schemas.microsoft.com/office/powerpoint/2010/main" val="2229026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F9FD6F-48ED-4DA9-AF0C-1B982AE8CF1D}"/>
              </a:ext>
            </a:extLst>
          </p:cNvPr>
          <p:cNvSpPr txBox="1">
            <a:spLocks noGrp="1"/>
          </p:cNvSpPr>
          <p:nvPr>
            <p:ph type="title" idx="4294967295"/>
          </p:nvPr>
        </p:nvSpPr>
        <p:spPr>
          <a:xfrm>
            <a:off x="2099144" y="556591"/>
            <a:ext cx="76571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Sources used to access news about own nation </a:t>
            </a:r>
          </a:p>
        </p:txBody>
      </p:sp>
      <p:sp>
        <p:nvSpPr>
          <p:cNvPr id="8" name="TextBox 7">
            <a:extLst>
              <a:ext uri="{FF2B5EF4-FFF2-40B4-BE49-F238E27FC236}">
                <a16:creationId xmlns:a16="http://schemas.microsoft.com/office/drawing/2014/main" id="{DBA84F7A-1260-4762-85B6-47F9C0EF1CB5}"/>
              </a:ext>
            </a:extLst>
          </p:cNvPr>
          <p:cNvSpPr txBox="1"/>
          <p:nvPr/>
        </p:nvSpPr>
        <p:spPr>
          <a:xfrm>
            <a:off x="2099144" y="1388190"/>
            <a:ext cx="779381" cy="307777"/>
          </a:xfrm>
          <a:prstGeom prst="rect">
            <a:avLst/>
          </a:prstGeom>
          <a:noFill/>
        </p:spPr>
        <p:txBody>
          <a:bodyPr wrap="none" rtlCol="0">
            <a:spAutoFit/>
          </a:bodyPr>
          <a:lstStyle/>
          <a:p>
            <a:r>
              <a:rPr lang="en-US" sz="1400" b="1"/>
              <a:t>England</a:t>
            </a:r>
          </a:p>
        </p:txBody>
      </p:sp>
      <p:sp>
        <p:nvSpPr>
          <p:cNvPr id="9" name="TextBox 8">
            <a:extLst>
              <a:ext uri="{FF2B5EF4-FFF2-40B4-BE49-F238E27FC236}">
                <a16:creationId xmlns:a16="http://schemas.microsoft.com/office/drawing/2014/main" id="{C5E0D7BF-5B4A-4BA3-80A5-46A5051705CB}"/>
              </a:ext>
            </a:extLst>
          </p:cNvPr>
          <p:cNvSpPr txBox="1"/>
          <p:nvPr/>
        </p:nvSpPr>
        <p:spPr>
          <a:xfrm>
            <a:off x="4440487" y="1382880"/>
            <a:ext cx="828175" cy="307777"/>
          </a:xfrm>
          <a:prstGeom prst="rect">
            <a:avLst/>
          </a:prstGeom>
          <a:noFill/>
        </p:spPr>
        <p:txBody>
          <a:bodyPr wrap="none" rtlCol="0">
            <a:spAutoFit/>
          </a:bodyPr>
          <a:lstStyle/>
          <a:p>
            <a:r>
              <a:rPr lang="en-US" sz="1400" b="1"/>
              <a:t>Scotland</a:t>
            </a:r>
          </a:p>
        </p:txBody>
      </p:sp>
      <p:sp>
        <p:nvSpPr>
          <p:cNvPr id="10" name="TextBox 9">
            <a:extLst>
              <a:ext uri="{FF2B5EF4-FFF2-40B4-BE49-F238E27FC236}">
                <a16:creationId xmlns:a16="http://schemas.microsoft.com/office/drawing/2014/main" id="{A7ADB502-7212-4466-B191-EB2D204904A8}"/>
              </a:ext>
            </a:extLst>
          </p:cNvPr>
          <p:cNvSpPr txBox="1"/>
          <p:nvPr/>
        </p:nvSpPr>
        <p:spPr>
          <a:xfrm>
            <a:off x="6855936" y="1388191"/>
            <a:ext cx="636649" cy="307777"/>
          </a:xfrm>
          <a:prstGeom prst="rect">
            <a:avLst/>
          </a:prstGeom>
          <a:noFill/>
        </p:spPr>
        <p:txBody>
          <a:bodyPr wrap="none" rtlCol="0">
            <a:spAutoFit/>
          </a:bodyPr>
          <a:lstStyle/>
          <a:p>
            <a:r>
              <a:rPr lang="en-US" sz="1400" b="1"/>
              <a:t>Wales</a:t>
            </a:r>
          </a:p>
        </p:txBody>
      </p:sp>
      <p:sp>
        <p:nvSpPr>
          <p:cNvPr id="11" name="TextBox 10">
            <a:extLst>
              <a:ext uri="{FF2B5EF4-FFF2-40B4-BE49-F238E27FC236}">
                <a16:creationId xmlns:a16="http://schemas.microsoft.com/office/drawing/2014/main" id="{271C1A09-BA79-4712-A9FA-57206EB003ED}"/>
              </a:ext>
            </a:extLst>
          </p:cNvPr>
          <p:cNvSpPr txBox="1"/>
          <p:nvPr/>
        </p:nvSpPr>
        <p:spPr>
          <a:xfrm>
            <a:off x="8708203" y="1388190"/>
            <a:ext cx="1437830" cy="307777"/>
          </a:xfrm>
          <a:prstGeom prst="rect">
            <a:avLst/>
          </a:prstGeom>
          <a:noFill/>
        </p:spPr>
        <p:txBody>
          <a:bodyPr wrap="none" rtlCol="0">
            <a:spAutoFit/>
          </a:bodyPr>
          <a:lstStyle/>
          <a:p>
            <a:r>
              <a:rPr lang="en-US" sz="1400" b="1"/>
              <a:t>Northern Ireland</a:t>
            </a:r>
          </a:p>
        </p:txBody>
      </p:sp>
      <p:graphicFrame>
        <p:nvGraphicFramePr>
          <p:cNvPr id="19" name="Table 18" descr="Tables showing sources used to access news about respondents' own nation. 33% of adults in Wales use BBC One to access news about Wales, with 25% using ITV Wales, and 18% using Facebook. ">
            <a:extLst>
              <a:ext uri="{FF2B5EF4-FFF2-40B4-BE49-F238E27FC236}">
                <a16:creationId xmlns:a16="http://schemas.microsoft.com/office/drawing/2014/main" id="{6BCBD3AA-7B3D-4C50-A957-B7382D5B4C30}"/>
              </a:ext>
            </a:extLst>
          </p:cNvPr>
          <p:cNvGraphicFramePr>
            <a:graphicFrameLocks noGrp="1"/>
          </p:cNvGraphicFramePr>
          <p:nvPr>
            <p:extLst>
              <p:ext uri="{D42A27DB-BD31-4B8C-83A1-F6EECF244321}">
                <p14:modId xmlns:p14="http://schemas.microsoft.com/office/powerpoint/2010/main" val="3567198397"/>
              </p:ext>
            </p:extLst>
          </p:nvPr>
        </p:nvGraphicFramePr>
        <p:xfrm>
          <a:off x="1421093" y="1706550"/>
          <a:ext cx="9080572" cy="3688846"/>
        </p:xfrm>
        <a:graphic>
          <a:graphicData uri="http://schemas.openxmlformats.org/drawingml/2006/table">
            <a:tbl>
              <a:tblPr/>
              <a:tblGrid>
                <a:gridCol w="1773351">
                  <a:extLst>
                    <a:ext uri="{9D8B030D-6E8A-4147-A177-3AD203B41FA5}">
                      <a16:colId xmlns:a16="http://schemas.microsoft.com/office/drawing/2014/main" val="20000"/>
                    </a:ext>
                  </a:extLst>
                </a:gridCol>
                <a:gridCol w="326670">
                  <a:extLst>
                    <a:ext uri="{9D8B030D-6E8A-4147-A177-3AD203B41FA5}">
                      <a16:colId xmlns:a16="http://schemas.microsoft.com/office/drawing/2014/main" val="20001"/>
                    </a:ext>
                  </a:extLst>
                </a:gridCol>
                <a:gridCol w="186669">
                  <a:extLst>
                    <a:ext uri="{9D8B030D-6E8A-4147-A177-3AD203B41FA5}">
                      <a16:colId xmlns:a16="http://schemas.microsoft.com/office/drawing/2014/main" val="20002"/>
                    </a:ext>
                  </a:extLst>
                </a:gridCol>
                <a:gridCol w="1866684">
                  <a:extLst>
                    <a:ext uri="{9D8B030D-6E8A-4147-A177-3AD203B41FA5}">
                      <a16:colId xmlns:a16="http://schemas.microsoft.com/office/drawing/2014/main" val="20003"/>
                    </a:ext>
                  </a:extLst>
                </a:gridCol>
                <a:gridCol w="326670">
                  <a:extLst>
                    <a:ext uri="{9D8B030D-6E8A-4147-A177-3AD203B41FA5}">
                      <a16:colId xmlns:a16="http://schemas.microsoft.com/office/drawing/2014/main" val="20004"/>
                    </a:ext>
                  </a:extLst>
                </a:gridCol>
                <a:gridCol w="186669">
                  <a:extLst>
                    <a:ext uri="{9D8B030D-6E8A-4147-A177-3AD203B41FA5}">
                      <a16:colId xmlns:a16="http://schemas.microsoft.com/office/drawing/2014/main" val="20005"/>
                    </a:ext>
                  </a:extLst>
                </a:gridCol>
                <a:gridCol w="1773351">
                  <a:extLst>
                    <a:ext uri="{9D8B030D-6E8A-4147-A177-3AD203B41FA5}">
                      <a16:colId xmlns:a16="http://schemas.microsoft.com/office/drawing/2014/main" val="20006"/>
                    </a:ext>
                  </a:extLst>
                </a:gridCol>
                <a:gridCol w="353818">
                  <a:extLst>
                    <a:ext uri="{9D8B030D-6E8A-4147-A177-3AD203B41FA5}">
                      <a16:colId xmlns:a16="http://schemas.microsoft.com/office/drawing/2014/main" val="20007"/>
                    </a:ext>
                  </a:extLst>
                </a:gridCol>
                <a:gridCol w="186669">
                  <a:extLst>
                    <a:ext uri="{9D8B030D-6E8A-4147-A177-3AD203B41FA5}">
                      <a16:colId xmlns:a16="http://schemas.microsoft.com/office/drawing/2014/main" val="20008"/>
                    </a:ext>
                  </a:extLst>
                </a:gridCol>
                <a:gridCol w="1773351">
                  <a:extLst>
                    <a:ext uri="{9D8B030D-6E8A-4147-A177-3AD203B41FA5}">
                      <a16:colId xmlns:a16="http://schemas.microsoft.com/office/drawing/2014/main" val="20009"/>
                    </a:ext>
                  </a:extLst>
                </a:gridCol>
                <a:gridCol w="326670">
                  <a:extLst>
                    <a:ext uri="{9D8B030D-6E8A-4147-A177-3AD203B41FA5}">
                      <a16:colId xmlns:a16="http://schemas.microsoft.com/office/drawing/2014/main" val="20010"/>
                    </a:ext>
                  </a:extLst>
                </a:gridCol>
              </a:tblGrid>
              <a:tr h="263489">
                <a:tc>
                  <a:txBody>
                    <a:bodyPr/>
                    <a:lstStyle/>
                    <a:p>
                      <a:pPr algn="l" fontAlgn="b"/>
                      <a:r>
                        <a:rPr lang="en-US" sz="1050" b="0" i="0" u="none" strike="noStrike" dirty="0">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r" fontAlgn="b"/>
                      <a:r>
                        <a:rPr lang="en-US" sz="1100" b="0" i="0" u="none" strike="noStrike">
                          <a:solidFill>
                            <a:schemeClr val="bg1"/>
                          </a:solidFill>
                          <a:effectLst/>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50" b="0" i="0" u="none" strike="noStrike" kern="1200">
                          <a:solidFill>
                            <a:srgbClr val="000000"/>
                          </a:solidFill>
                          <a:effectLst/>
                          <a:latin typeface="Calibri" panose="020F0502020204030204" pitchFamily="34" charset="0"/>
                          <a:ea typeface="+mn-ea"/>
                          <a:cs typeface="+mn-cs"/>
                        </a:rPr>
                        <a:t>STV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r" fontAlgn="b"/>
                      <a:r>
                        <a:rPr lang="en-US" sz="1050" b="0" i="0" u="none" strike="noStrike" kern="1200">
                          <a:solidFill>
                            <a:srgbClr val="000000"/>
                          </a:solidFill>
                          <a:effectLst/>
                          <a:latin typeface="Calibri" panose="020F0502020204030204" pitchFamily="34" charset="0"/>
                          <a:ea typeface="+mn-ea"/>
                          <a:cs typeface="+mn-cs"/>
                        </a:rPr>
                        <a:t>36%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r" fontAlgn="b"/>
                      <a:r>
                        <a:rPr lang="en-US" sz="1100" b="0" i="0" u="none" strike="noStrike">
                          <a:solidFill>
                            <a:schemeClr val="bg1"/>
                          </a:solidFill>
                          <a:effectLst/>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50" b="0" i="0" u="none" strike="noStrike">
                          <a:solidFill>
                            <a:schemeClr val="bg1"/>
                          </a:solidFill>
                          <a:effectLst/>
                          <a:latin typeface="Calibri" panose="020F0502020204030204" pitchFamily="34" charset="0"/>
                        </a:rPr>
                        <a:t>UTV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en-US" sz="1100" b="0" i="0" u="none" strike="noStrike">
                          <a:solidFill>
                            <a:schemeClr val="bg1"/>
                          </a:solidFill>
                          <a:effectLst/>
                          <a:latin typeface="Calibri" panose="020F0502020204030204" pitchFamily="34" charset="0"/>
                        </a:rPr>
                        <a:t>50%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0"/>
                  </a:ext>
                </a:extLst>
              </a:tr>
              <a:tr h="263489">
                <a:tc>
                  <a:txBody>
                    <a:bodyPr/>
                    <a:lstStyle/>
                    <a:p>
                      <a:pPr algn="l" fontAlgn="b"/>
                      <a:r>
                        <a:rPr lang="en-CA" sz="1050" b="0" i="0" u="none" strike="noStrike" kern="1200">
                          <a:solidFill>
                            <a:srgbClr val="000000"/>
                          </a:solidFill>
                          <a:effectLst/>
                          <a:latin typeface="Calibri" panose="020F0502020204030204" pitchFamily="34" charset="0"/>
                          <a:ea typeface="+mn-ea"/>
                          <a:cs typeface="+mn-cs"/>
                        </a:rPr>
                        <a:t>ITV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r" fontAlgn="b"/>
                      <a:r>
                        <a:rPr lang="en-US" sz="1050" b="0" i="0" u="none" strike="noStrike" kern="1200">
                          <a:solidFill>
                            <a:srgbClr val="000000"/>
                          </a:solidFill>
                          <a:effectLst/>
                          <a:latin typeface="Calibri" panose="020F0502020204030204" pitchFamily="34" charset="0"/>
                          <a:ea typeface="+mn-ea"/>
                          <a:cs typeface="+mn-cs"/>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50" b="0" i="0" u="none" strike="noStrike" kern="1200">
                          <a:solidFill>
                            <a:srgbClr val="000000"/>
                          </a:solidFill>
                          <a:effectLst/>
                          <a:latin typeface="Calibri" panose="020F0502020204030204" pitchFamily="34" charset="0"/>
                          <a:ea typeface="+mn-ea"/>
                          <a:cs typeface="+mn-cs"/>
                        </a:rPr>
                        <a:t>ITV WALES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r" fontAlgn="b"/>
                      <a:r>
                        <a:rPr lang="en-US" sz="1050" b="0" i="0" u="none" strike="noStrike" kern="1200">
                          <a:solidFill>
                            <a:srgbClr val="000000"/>
                          </a:solidFill>
                          <a:effectLst/>
                          <a:latin typeface="Calibri" panose="020F0502020204030204" pitchFamily="34" charset="0"/>
                          <a:ea typeface="+mn-ea"/>
                          <a:cs typeface="+mn-cs"/>
                        </a:rPr>
                        <a:t>25%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fontAlgn="b"/>
                      <a:endParaRPr lang="en-US" sz="1050" b="0" i="0" u="none" strike="noStrike" kern="1200">
                        <a:solidFill>
                          <a:srgbClr val="000000"/>
                        </a:solidFill>
                        <a:effectLst/>
                        <a:latin typeface="Calibri" panose="020F0502020204030204" pitchFamily="34" charset="0"/>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chemeClr val="bg1"/>
                          </a:solidFill>
                          <a:effectLst/>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en-US" sz="1100" b="0" i="0" u="none" strike="noStrike">
                          <a:solidFill>
                            <a:schemeClr val="bg1"/>
                          </a:solidFill>
                          <a:effectLst/>
                          <a:latin typeface="Calibri" panose="020F0502020204030204" pitchFamily="34" charset="0"/>
                        </a:rPr>
                        <a:t>45%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1"/>
                  </a:ext>
                </a:extLst>
              </a:tr>
              <a:tr h="263489">
                <a:tc>
                  <a:txBody>
                    <a:bodyPr/>
                    <a:lstStyle/>
                    <a:p>
                      <a:pPr algn="l" fontAlgn="b"/>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3489">
                <a:tc>
                  <a:txBody>
                    <a:bodyPr/>
                    <a:lstStyle/>
                    <a:p>
                      <a:pPr algn="l" fontAlgn="b"/>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en-US" sz="1100" b="0" i="0" u="none" strike="noStrike">
                          <a:solidFill>
                            <a:srgbClr val="000000"/>
                          </a:solidFill>
                          <a:effectLst/>
                          <a:latin typeface="Calibri" panose="020F0502020204030204" pitchFamily="34" charset="0"/>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3"/>
                  </a:ext>
                </a:extLst>
              </a:tr>
              <a:tr h="263489">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00" b="0" i="0" u="none" strike="noStrike">
                          <a:solidFill>
                            <a:srgbClr val="000000"/>
                          </a:solidFill>
                          <a:effectLst/>
                          <a:latin typeface="Calibri" panose="020F0502020204030204" pitchFamily="34" charset="0"/>
                        </a:rPr>
                        <a:t>Any Wales based news site/app</a:t>
                      </a:r>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Radio Ulster/Foyle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14%</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4"/>
                  </a:ext>
                </a:extLst>
              </a:tr>
              <a:tr h="263489">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CA" sz="1050" b="0" i="0" u="none" strike="noStrike">
                          <a:solidFill>
                            <a:srgbClr val="000000"/>
                          </a:solidFill>
                          <a:effectLst/>
                          <a:latin typeface="Calibri" panose="020F0502020204030204" pitchFamily="34" charset="0"/>
                        </a:rPr>
                        <a:t>BBC Scotland 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Radio Wales/Cymru</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CA" sz="1050" b="0" i="0" u="none" strike="noStrike">
                          <a:solidFill>
                            <a:srgbClr val="000000"/>
                          </a:solidFill>
                          <a:effectLst/>
                          <a:latin typeface="Calibri" panose="020F0502020204030204" pitchFamily="34" charset="0"/>
                        </a:rPr>
                        <a:t>Any NI based daily newspaper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rgbClr val="000000"/>
                          </a:solidFill>
                          <a:effectLst/>
                          <a:latin typeface="Calibri" panose="020F0502020204030204" pitchFamily="34" charset="0"/>
                        </a:rPr>
                        <a:t>Google (search engine)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050" b="0" i="0" u="none" strike="noStrike">
                          <a:solidFill>
                            <a:srgbClr val="000000"/>
                          </a:solidFill>
                          <a:effectLst/>
                          <a:latin typeface="Calibri" panose="020F0502020204030204" pitchFamily="34" charset="0"/>
                        </a:rPr>
                        <a:t>Cool FM</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34518215"/>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US" sz="1050" b="0" i="0" u="none" strike="noStrike">
                          <a:solidFill>
                            <a:srgbClr val="000000"/>
                          </a:solidFill>
                          <a:effectLst/>
                          <a:latin typeface="Calibri" panose="020F0502020204030204" pitchFamily="34" charset="0"/>
                        </a:rPr>
                        <a:t>BBC Radio Scotland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U105</a:t>
                      </a:r>
                      <a:endParaRPr lang="en-US" sz="10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6"/>
                  </a:ext>
                </a:extLst>
              </a:tr>
              <a:tr h="263489">
                <a:tc>
                  <a:txBody>
                    <a:bodyPr/>
                    <a:lstStyle/>
                    <a:p>
                      <a:pPr algn="l"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en-CA" sz="1000" b="0" i="0" u="none" strike="noStrike">
                          <a:solidFill>
                            <a:srgbClr val="000000"/>
                          </a:solidFill>
                          <a:effectLst/>
                          <a:latin typeface="Calibri" panose="020F0502020204030204" pitchFamily="34" charset="0"/>
                        </a:rPr>
                        <a:t>Any Scotland based daily paper</a:t>
                      </a:r>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CA" sz="1000" b="0" i="0" u="none" strike="noStrike">
                          <a:solidFill>
                            <a:srgbClr val="000000"/>
                          </a:solidFill>
                          <a:effectLst/>
                          <a:latin typeface="Calibri" panose="020F0502020204030204" pitchFamily="34" charset="0"/>
                        </a:rPr>
                        <a:t>Any NI based news website/app</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7"/>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r"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CA" sz="10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8"/>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BBC News Channel</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9"/>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The Belfast Telegraph</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0"/>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ctr" defTabSz="457200" rtl="0" eaLnBrk="1" fontAlgn="b" latinLnBrk="0" hangingPunct="1"/>
                      <a:endParaRPr lang="en-US" sz="1100" b="0" i="0" u="none" strike="noStrike" kern="1200">
                        <a:solidFill>
                          <a:srgbClr val="38393A"/>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Google (search engine)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1"/>
                  </a:ext>
                </a:extLst>
              </a:tr>
              <a:tr h="263489">
                <a:tc>
                  <a:txBody>
                    <a:bodyPr/>
                    <a:lstStyle/>
                    <a:p>
                      <a:pPr algn="l" rtl="0" fontAlgn="b"/>
                      <a:r>
                        <a:rPr lang="en-US" sz="1100" b="0" i="0" u="none" strike="noStrike">
                          <a:solidFill>
                            <a:srgbClr val="000000"/>
                          </a:solidFill>
                          <a:latin typeface="Calibri"/>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en-US" sz="1100" b="0" i="0" u="none" strike="noStrike" kern="1200">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n-US" sz="1100" b="0" i="0" u="none" strike="noStrike">
                          <a:solidFill>
                            <a:srgbClr val="000000"/>
                          </a:solidFill>
                          <a:latin typeface="+mn-lt"/>
                        </a:rPr>
                        <a:t>Don’t follow Nation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r" defTabSz="457200" rtl="0" eaLnBrk="1" fontAlgn="b" latinLnBrk="0" hangingPunct="1"/>
                      <a:r>
                        <a:rPr lang="en-US" sz="1100" b="0" i="0" u="none" strike="noStrike" kern="1200" dirty="0">
                          <a:solidFill>
                            <a:srgbClr val="000000"/>
                          </a:solidFill>
                          <a:latin typeface="Calibri"/>
                          <a:ea typeface="+mn-ea"/>
                          <a:cs typeface="+mn-cs"/>
                        </a:rPr>
                        <a:t>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15"/>
                  </a:ext>
                </a:extLst>
              </a:tr>
            </a:tbl>
          </a:graphicData>
        </a:graphic>
      </p:graphicFrame>
      <p:sp>
        <p:nvSpPr>
          <p:cNvPr id="21" name="TextBox 20">
            <a:extLst>
              <a:ext uri="{FF2B5EF4-FFF2-40B4-BE49-F238E27FC236}">
                <a16:creationId xmlns:a16="http://schemas.microsoft.com/office/drawing/2014/main" id="{2F213C99-8A1D-4010-BE5F-25FCE6DDCE4E}"/>
              </a:ext>
            </a:extLst>
          </p:cNvPr>
          <p:cNvSpPr txBox="1"/>
          <p:nvPr/>
        </p:nvSpPr>
        <p:spPr>
          <a:xfrm>
            <a:off x="0" y="5509040"/>
            <a:ext cx="7859110" cy="990015"/>
          </a:xfrm>
          <a:prstGeom prst="rect">
            <a:avLst/>
          </a:prstGeom>
          <a:noFill/>
        </p:spPr>
        <p:txBody>
          <a:bodyPr wrap="square" rtlCol="0">
            <a:spAutoFit/>
          </a:bodyPr>
          <a:lstStyle/>
          <a:p>
            <a:pPr>
              <a:spcBef>
                <a:spcPts val="240"/>
              </a:spcBef>
              <a:tabLst>
                <a:tab pos="8229600" algn="r"/>
              </a:tabLst>
            </a:pPr>
            <a:r>
              <a:rPr lang="en-GB" sz="1100" dirty="0"/>
              <a:t>Source: </a:t>
            </a:r>
            <a:r>
              <a:rPr lang="en-CA" sz="1100" dirty="0"/>
              <a:t>Ofcom News Consumption Survey 2021 – ONLINE sample only</a:t>
            </a:r>
            <a:r>
              <a:rPr lang="en-GB" sz="1100" dirty="0"/>
              <a:t>	</a:t>
            </a:r>
          </a:p>
          <a:p>
            <a:pPr>
              <a:spcBef>
                <a:spcPts val="240"/>
              </a:spcBef>
            </a:pPr>
            <a:r>
              <a:rPr lang="en-GB" sz="1100" dirty="0"/>
              <a:t>Question: </a:t>
            </a:r>
            <a:r>
              <a:rPr lang="en-US" sz="1100" dirty="0"/>
              <a:t>F6. From which of the following sources do you get news about what is going on in your NATION nowadays?</a:t>
            </a:r>
          </a:p>
          <a:p>
            <a:pPr>
              <a:spcBef>
                <a:spcPts val="240"/>
              </a:spcBef>
            </a:pPr>
            <a:r>
              <a:rPr lang="en-GB" sz="1100" dirty="0"/>
              <a:t>Base: All adults 16+ using </a:t>
            </a:r>
            <a:r>
              <a:rPr lang="en-CA" sz="1100" dirty="0"/>
              <a:t>TV/Newspapers/Radio/Internet/Magazine for news </a:t>
            </a:r>
            <a:r>
              <a:rPr lang="en-GB" sz="1100" dirty="0"/>
              <a:t>- England=2408, Scotland=290, Wales=242, Northern Ireland=243. Only sources with an incidence of &gt;6% in each Nation are shown. </a:t>
            </a:r>
            <a:r>
              <a:rPr lang="en-US" sz="1100" dirty="0"/>
              <a:t>Green/red triangles </a:t>
            </a:r>
            <a:r>
              <a:rPr lang="en-GB" sz="1100" dirty="0"/>
              <a:t>indicate statistically significant differences between 2021 and 2020 online samples.</a:t>
            </a:r>
          </a:p>
        </p:txBody>
      </p:sp>
      <p:sp>
        <p:nvSpPr>
          <p:cNvPr id="24" name="Isosceles Triangle 23">
            <a:extLst>
              <a:ext uri="{FF2B5EF4-FFF2-40B4-BE49-F238E27FC236}">
                <a16:creationId xmlns:a16="http://schemas.microsoft.com/office/drawing/2014/main" id="{7C35CA2B-E04B-4AA5-99BE-2985BA93448A}"/>
              </a:ext>
              <a:ext uri="{C183D7F6-B498-43B3-948B-1728B52AA6E4}">
                <adec:decorative xmlns:adec="http://schemas.microsoft.com/office/drawing/2017/decorative" val="1"/>
              </a:ext>
            </a:extLst>
          </p:cNvPr>
          <p:cNvSpPr/>
          <p:nvPr/>
        </p:nvSpPr>
        <p:spPr bwMode="ltGray">
          <a:xfrm>
            <a:off x="5915659" y="2860798"/>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6" name="Isosceles Triangle 25">
            <a:extLst>
              <a:ext uri="{FF2B5EF4-FFF2-40B4-BE49-F238E27FC236}">
                <a16:creationId xmlns:a16="http://schemas.microsoft.com/office/drawing/2014/main" id="{1F17E836-294E-4875-BECB-94E2EF6052E7}"/>
              </a:ext>
              <a:ext uri="{C183D7F6-B498-43B3-948B-1728B52AA6E4}">
                <adec:decorative xmlns:adec="http://schemas.microsoft.com/office/drawing/2017/decorative" val="1"/>
              </a:ext>
            </a:extLst>
          </p:cNvPr>
          <p:cNvSpPr/>
          <p:nvPr/>
        </p:nvSpPr>
        <p:spPr bwMode="ltGray">
          <a:xfrm flipV="1">
            <a:off x="3547487" y="1820250"/>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8" name="Isosceles Triangle 27">
            <a:extLst>
              <a:ext uri="{FF2B5EF4-FFF2-40B4-BE49-F238E27FC236}">
                <a16:creationId xmlns:a16="http://schemas.microsoft.com/office/drawing/2014/main" id="{443F525C-DACE-480B-A814-3309A48BBC84}"/>
              </a:ext>
              <a:ext uri="{C183D7F6-B498-43B3-948B-1728B52AA6E4}">
                <adec:decorative xmlns:adec="http://schemas.microsoft.com/office/drawing/2017/decorative" val="1"/>
              </a:ext>
            </a:extLst>
          </p:cNvPr>
          <p:cNvSpPr/>
          <p:nvPr/>
        </p:nvSpPr>
        <p:spPr bwMode="ltGray">
          <a:xfrm flipV="1">
            <a:off x="5915659" y="3161736"/>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9" name="Isosceles Triangle 28">
            <a:extLst>
              <a:ext uri="{FF2B5EF4-FFF2-40B4-BE49-F238E27FC236}">
                <a16:creationId xmlns:a16="http://schemas.microsoft.com/office/drawing/2014/main" id="{7B3BE166-F95C-4893-93A6-5CABB912A2D2}"/>
              </a:ext>
              <a:ext uri="{C183D7F6-B498-43B3-948B-1728B52AA6E4}">
                <adec:decorative xmlns:adec="http://schemas.microsoft.com/office/drawing/2017/decorative" val="1"/>
              </a:ext>
            </a:extLst>
          </p:cNvPr>
          <p:cNvSpPr/>
          <p:nvPr/>
        </p:nvSpPr>
        <p:spPr bwMode="ltGray">
          <a:xfrm flipV="1">
            <a:off x="3544971" y="2053135"/>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30" name="Isosceles Triangle 29">
            <a:extLst>
              <a:ext uri="{FF2B5EF4-FFF2-40B4-BE49-F238E27FC236}">
                <a16:creationId xmlns:a16="http://schemas.microsoft.com/office/drawing/2014/main" id="{3DE75EEF-5B19-4BE7-8CF7-0AEA58A810BD}"/>
              </a:ext>
              <a:ext uri="{C183D7F6-B498-43B3-948B-1728B52AA6E4}">
                <adec:decorative xmlns:adec="http://schemas.microsoft.com/office/drawing/2017/decorative" val="1"/>
              </a:ext>
            </a:extLst>
          </p:cNvPr>
          <p:cNvSpPr/>
          <p:nvPr/>
        </p:nvSpPr>
        <p:spPr bwMode="ltGray">
          <a:xfrm>
            <a:off x="3543772" y="2558576"/>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18" name="Rectangle 17">
            <a:extLst>
              <a:ext uri="{FF2B5EF4-FFF2-40B4-BE49-F238E27FC236}">
                <a16:creationId xmlns:a16="http://schemas.microsoft.com/office/drawing/2014/main" id="{0937030B-BC80-4BB9-A0BA-074AC0143142}"/>
              </a:ext>
              <a:ext uri="{C183D7F6-B498-43B3-948B-1728B52AA6E4}">
                <adec:decorative xmlns:adec="http://schemas.microsoft.com/office/drawing/2017/decorative" val="1"/>
              </a:ext>
            </a:extLst>
          </p:cNvPr>
          <p:cNvSpPr/>
          <p:nvPr/>
        </p:nvSpPr>
        <p:spPr>
          <a:xfrm>
            <a:off x="6046557" y="1359090"/>
            <a:ext cx="2205761" cy="4093128"/>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165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ABD406B-7A94-403D-9EAA-98B32A149EA7}"/>
              </a:ext>
            </a:extLst>
          </p:cNvPr>
          <p:cNvSpPr>
            <a:spLocks noGrp="1"/>
          </p:cNvSpPr>
          <p:nvPr>
            <p:ph type="body" sz="quarter" idx="14"/>
          </p:nvPr>
        </p:nvSpPr>
        <p:spPr>
          <a:xfrm>
            <a:off x="720000" y="1257270"/>
            <a:ext cx="10268918" cy="5124156"/>
          </a:xfrm>
        </p:spPr>
        <p:txBody>
          <a:bodyPr vert="horz" lIns="0" tIns="0" rIns="0" bIns="0" anchor="t"/>
          <a:lstStyle/>
          <a:p>
            <a:pPr indent="0">
              <a:buNone/>
            </a:pPr>
            <a:r>
              <a:rPr lang="en-GB" b="1" dirty="0">
                <a:solidFill>
                  <a:srgbClr val="C00000"/>
                </a:solidFill>
                <a:cs typeface="Arial"/>
              </a:rPr>
              <a:t>Due to Covid-19 enforced methodological changes, the data in this report is not comparable to data in the previous News Consumption Survey Scotland reports.</a:t>
            </a:r>
          </a:p>
          <a:p>
            <a:pPr indent="0">
              <a:buNone/>
            </a:pPr>
            <a:r>
              <a:rPr lang="en-GB" dirty="0"/>
              <a:t>The aim of the News Consumption report is to inform understanding of news consumption across the UK and within each UK nation. This includes sources and platforms used, the perceived importance of different outlets for news, attitudes towards individual news sources and local news use.​</a:t>
            </a:r>
          </a:p>
          <a:p>
            <a:pPr indent="0">
              <a:buNone/>
            </a:pPr>
            <a:r>
              <a:rPr lang="en-GB" dirty="0"/>
              <a:t>The primary source* is Ofcom’s News Consumption Survey. This year, due to Covid-19 fieldwork restrictions, it was not possible to conduct face to face interviews as normal. Therefore, CATI interviews were used in addition to the normal online interviews in order to represent the no/low internet users. In total, 1,278 CATI and 3,327 online interviews across the UK were carried out during 2020/21. The interviews were conducted over two waves (November &amp; December 2020 and February &amp; March 2021) in order to achieve a robust and representative view of UK adults.​</a:t>
            </a:r>
          </a:p>
          <a:p>
            <a:pPr indent="0">
              <a:buNone/>
            </a:pPr>
            <a:r>
              <a:rPr lang="en-GB" dirty="0">
                <a:cs typeface="Arial"/>
              </a:rPr>
              <a:t>Due to differences in the questionnaire and differences in how respondents answered questions about individual news sources between the two survey methods used, only platform level data is available by the combined methodology adult sample. All other adults’ slides are based on the online sample only. </a:t>
            </a:r>
          </a:p>
          <a:p>
            <a:pPr indent="0">
              <a:buNone/>
            </a:pPr>
            <a:r>
              <a:rPr lang="en-GB" dirty="0"/>
              <a:t>The combined CATI/ONLINE sample size for all adults over the age of 16 in Wales is 478.​ The ONLINE sample size for all adults over the age of 16 in Wales is 252.​</a:t>
            </a:r>
          </a:p>
          <a:p>
            <a:pPr indent="0">
              <a:buNone/>
            </a:pPr>
            <a:r>
              <a:rPr lang="en-GB" dirty="0"/>
              <a:t>The full UK report and details of its methodology can be read </a:t>
            </a:r>
            <a:r>
              <a:rPr lang="en-GB" dirty="0">
                <a:hlinkClick r:id="rId3"/>
              </a:rPr>
              <a:t>here</a:t>
            </a:r>
            <a:r>
              <a:rPr lang="en-GB" dirty="0"/>
              <a:t>. ​</a:t>
            </a:r>
          </a:p>
          <a:p>
            <a:pPr indent="0">
              <a:buNone/>
            </a:pPr>
            <a:r>
              <a:rPr lang="en-GB" i="1" dirty="0"/>
              <a:t>​*The News Consumption 2021 report also contains information from BARB for television viewing.</a:t>
            </a:r>
          </a:p>
          <a:p>
            <a:pPr indent="0">
              <a:buNone/>
            </a:pPr>
            <a:endParaRPr lang="en-GB" dirty="0"/>
          </a:p>
          <a:p>
            <a:pPr marL="285750" indent="-285750"/>
            <a:endParaRPr lang="en-GB" dirty="0"/>
          </a:p>
          <a:p>
            <a:pPr indent="0">
              <a:buNone/>
            </a:pPr>
            <a:endParaRPr lang="en-GB" dirty="0"/>
          </a:p>
          <a:p>
            <a:pPr indent="0">
              <a:buNone/>
            </a:pPr>
            <a:endParaRPr lang="en-GB" dirty="0"/>
          </a:p>
          <a:p>
            <a:pPr indent="0">
              <a:buNone/>
            </a:pPr>
            <a:endParaRPr lang="en-GB" dirty="0"/>
          </a:p>
        </p:txBody>
      </p:sp>
      <p:sp>
        <p:nvSpPr>
          <p:cNvPr id="2" name="Text Placeholder 1">
            <a:extLst>
              <a:ext uri="{FF2B5EF4-FFF2-40B4-BE49-F238E27FC236}">
                <a16:creationId xmlns:a16="http://schemas.microsoft.com/office/drawing/2014/main" id="{1249274B-774C-4060-8EA8-074B93A2E525}"/>
              </a:ext>
            </a:extLst>
          </p:cNvPr>
          <p:cNvSpPr>
            <a:spLocks noGrp="1"/>
          </p:cNvSpPr>
          <p:nvPr>
            <p:ph type="title" idx="4294967295"/>
          </p:nvPr>
        </p:nvSpPr>
        <p:spPr>
          <a:xfrm>
            <a:off x="720000" y="720000"/>
            <a:ext cx="8923867" cy="900000"/>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mn-lt"/>
                <a:ea typeface="+mn-ea"/>
                <a:cs typeface="+mn-cs"/>
              </a:rPr>
              <a:t>About the News Consumption report 2021</a:t>
            </a:r>
          </a:p>
        </p:txBody>
      </p:sp>
    </p:spTree>
    <p:extLst>
      <p:ext uri="{BB962C8B-B14F-4D97-AF65-F5344CB8AC3E}">
        <p14:creationId xmlns:p14="http://schemas.microsoft.com/office/powerpoint/2010/main" val="33252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DEB99B-CEA3-4EF4-816D-BDAA874B3502}"/>
              </a:ext>
            </a:extLst>
          </p:cNvPr>
          <p:cNvSpPr>
            <a:spLocks noGrp="1"/>
          </p:cNvSpPr>
          <p:nvPr>
            <p:ph type="body" sz="quarter" idx="13"/>
          </p:nvPr>
        </p:nvSpPr>
        <p:spPr>
          <a:xfrm>
            <a:off x="396008" y="1161437"/>
            <a:ext cx="9930046" cy="4827052"/>
          </a:xfrm>
        </p:spPr>
        <p:txBody>
          <a:bodyPr vert="horz" lIns="0" tIns="0" rIns="0" bIns="0" anchor="t"/>
          <a:lstStyle/>
          <a:p>
            <a:pPr marL="285750" indent="-285750"/>
            <a:r>
              <a:rPr lang="en-GB" sz="1800" dirty="0"/>
              <a:t>TV remains the most-used platform for news nowadays by adults in Wales (74%), followed by websites/apps (non-social media) 48% and radio at 47%. </a:t>
            </a:r>
          </a:p>
          <a:p>
            <a:pPr marL="285750" indent="-285750"/>
            <a:r>
              <a:rPr lang="en-GB" sz="1800" dirty="0"/>
              <a:t>Over half (57%) of adults in Wales use BBC One for news, 38% use ITV Wales and 34% use Facebook.  </a:t>
            </a:r>
          </a:p>
          <a:p>
            <a:pPr marL="285750" indent="-285750"/>
            <a:r>
              <a:rPr lang="en-GB" sz="1800" dirty="0"/>
              <a:t>Excluding social media, the BBC website/app is the most-used other internet source for news in Wales (31%). ‘Wales based news websites or apps such as S4C or Western Mail’ are used by 10% of adults in Wales.</a:t>
            </a:r>
          </a:p>
          <a:p>
            <a:pPr marL="285750" indent="-285750"/>
            <a:r>
              <a:rPr lang="en-GB" sz="1800" dirty="0"/>
              <a:t>The S4C TV channel is used by 6% of adults in Wales.</a:t>
            </a:r>
          </a:p>
          <a:p>
            <a:pPr marL="285750" indent="-285750"/>
            <a:r>
              <a:rPr lang="en-GB" sz="1800" dirty="0"/>
              <a:t>The Daily Mail (18%) is the most popular newspaper for news in Wales when looking at the print/website/app figures combined. 9% use Western Mail (print/website/app) and 4% use the Daily Post (print/website/app).</a:t>
            </a:r>
          </a:p>
          <a:p>
            <a:pPr marL="285750" indent="-285750"/>
            <a:r>
              <a:rPr lang="en-GB" sz="1800" dirty="0"/>
              <a:t>BBC Radio Wales/Cymru is used by 10% of adults in Wales, the third most popular radio source after BBC Radio 2 (18%) and BBC Radio 1 (12%). </a:t>
            </a:r>
          </a:p>
          <a:p>
            <a:pPr marL="285750" indent="-285750"/>
            <a:r>
              <a:rPr lang="en-GB" sz="1800" dirty="0"/>
              <a:t>BBC One remains the most-used source for accessing news about Wales by people in Wales. </a:t>
            </a:r>
          </a:p>
          <a:p>
            <a:pPr marL="285750" indent="-285750"/>
            <a:r>
              <a:rPr lang="en-GB" sz="1800" dirty="0">
                <a:cs typeface="Calibri"/>
              </a:rPr>
              <a:t>87% of people in Wales who follow news are interested in news about Wales.</a:t>
            </a:r>
            <a:endParaRPr lang="en-GB" sz="1400" dirty="0">
              <a:cs typeface="Calibri"/>
            </a:endParaRPr>
          </a:p>
        </p:txBody>
      </p:sp>
      <p:sp>
        <p:nvSpPr>
          <p:cNvPr id="2" name="Text Placeholder 1">
            <a:extLst>
              <a:ext uri="{FF2B5EF4-FFF2-40B4-BE49-F238E27FC236}">
                <a16:creationId xmlns:a16="http://schemas.microsoft.com/office/drawing/2014/main" id="{F579499A-3618-4B5F-8C65-70F3DFF69601}"/>
              </a:ext>
            </a:extLst>
          </p:cNvPr>
          <p:cNvSpPr>
            <a:spLocks noGrp="1"/>
          </p:cNvSpPr>
          <p:nvPr>
            <p:ph type="title" idx="4294967295"/>
          </p:nvPr>
        </p:nvSpPr>
        <p:spPr>
          <a:xfrm>
            <a:off x="701527" y="630190"/>
            <a:ext cx="8923867" cy="900000"/>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chemeClr val="tx1"/>
                </a:solidFill>
                <a:effectLst/>
                <a:uLnTx/>
                <a:uFillTx/>
                <a:latin typeface="+mn-lt"/>
                <a:ea typeface="+mn-ea"/>
                <a:cs typeface="+mn-cs"/>
              </a:rPr>
              <a:t>Key findings from the 2021 report </a:t>
            </a:r>
          </a:p>
        </p:txBody>
      </p:sp>
    </p:spTree>
    <p:extLst>
      <p:ext uri="{BB962C8B-B14F-4D97-AF65-F5344CB8AC3E}">
        <p14:creationId xmlns:p14="http://schemas.microsoft.com/office/powerpoint/2010/main" val="216587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888619-E603-48E5-AF15-AD11B964C91D}"/>
              </a:ext>
            </a:extLst>
          </p:cNvPr>
          <p:cNvSpPr txBox="1">
            <a:spLocks noGrp="1"/>
          </p:cNvSpPr>
          <p:nvPr>
            <p:ph type="title" idx="4294967295"/>
          </p:nvPr>
        </p:nvSpPr>
        <p:spPr>
          <a:xfrm>
            <a:off x="407443" y="412828"/>
            <a:ext cx="11784557" cy="104644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Top 20 news sources used in Wales*</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1" u="none" strike="noStrike" kern="1200" cap="none" spc="0" normalizeH="0" baseline="0" noProof="0">
                <a:ln>
                  <a:noFill/>
                </a:ln>
                <a:solidFill>
                  <a:schemeClr val="tx1"/>
                </a:solidFill>
                <a:effectLst/>
                <a:uLnTx/>
                <a:uFillTx/>
                <a:latin typeface="+mn-lt"/>
                <a:ea typeface="+mn-ea"/>
                <a:cs typeface="+mn-cs"/>
              </a:rPr>
              <a:t>% of adults in Wales using each source for news nowadays</a:t>
            </a:r>
          </a:p>
        </p:txBody>
      </p:sp>
      <p:graphicFrame>
        <p:nvGraphicFramePr>
          <p:cNvPr id="15" name="Chart Placeholder 10" descr="Chart show the top 20 news sources used in Wales, with BBC One at 57%, ITV Wales at 38% and Facebook at 34%. ">
            <a:extLst>
              <a:ext uri="{FF2B5EF4-FFF2-40B4-BE49-F238E27FC236}">
                <a16:creationId xmlns:a16="http://schemas.microsoft.com/office/drawing/2014/main" id="{DE705EED-156E-48D7-A1B9-275FED4A7198}"/>
              </a:ext>
            </a:extLst>
          </p:cNvPr>
          <p:cNvGraphicFramePr>
            <a:graphicFrameLocks/>
          </p:cNvGraphicFramePr>
          <p:nvPr>
            <p:extLst>
              <p:ext uri="{D42A27DB-BD31-4B8C-83A1-F6EECF244321}">
                <p14:modId xmlns:p14="http://schemas.microsoft.com/office/powerpoint/2010/main" val="937980137"/>
              </p:ext>
            </p:extLst>
          </p:nvPr>
        </p:nvGraphicFramePr>
        <p:xfrm>
          <a:off x="4044225" y="1425080"/>
          <a:ext cx="6702626" cy="4392485"/>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a:extLst>
              <a:ext uri="{FF2B5EF4-FFF2-40B4-BE49-F238E27FC236}">
                <a16:creationId xmlns:a16="http://schemas.microsoft.com/office/drawing/2014/main" id="{AF262A81-4792-4C94-AC4E-568797746514}"/>
              </a:ext>
            </a:extLst>
          </p:cNvPr>
          <p:cNvSpPr txBox="1"/>
          <p:nvPr/>
        </p:nvSpPr>
        <p:spPr>
          <a:xfrm>
            <a:off x="5438275" y="5675731"/>
            <a:ext cx="7859110" cy="769441"/>
          </a:xfrm>
          <a:prstGeom prst="rect">
            <a:avLst/>
          </a:prstGeom>
          <a:noFill/>
        </p:spPr>
        <p:txBody>
          <a:bodyPr wrap="square" rtlCol="0">
            <a:spAutoFit/>
          </a:bodyPr>
          <a:lstStyle/>
          <a:p>
            <a:pPr lvl="0"/>
            <a:r>
              <a:rPr lang="en-GB" sz="1100" dirty="0">
                <a:solidFill>
                  <a:srgbClr val="38393A"/>
                </a:solidFill>
              </a:rPr>
              <a:t>Source: Ofcom News Consumption Survey 2021 – ONLINE sample only</a:t>
            </a:r>
          </a:p>
          <a:p>
            <a:pPr lvl="0"/>
            <a:r>
              <a:rPr lang="en-GB" sz="1100" dirty="0">
                <a:solidFill>
                  <a:srgbClr val="38393A"/>
                </a:solidFill>
              </a:rPr>
              <a:t>Question: &lt;D2a-8a&gt; Thinking specifically about &lt;platform&gt;, which of the following do you use for news nowadays? </a:t>
            </a:r>
          </a:p>
          <a:p>
            <a:r>
              <a:rPr lang="en-GB" sz="1100" dirty="0"/>
              <a:t>Base: All adults 16+ in Wales, 2021=252. 2020 data not shown here as sample size &lt; 100</a:t>
            </a:r>
          </a:p>
          <a:p>
            <a:r>
              <a:rPr lang="en-GB" sz="1100" dirty="0"/>
              <a:t>*This chart does not include individual title responses from nations ‘write-in’ codes</a:t>
            </a:r>
          </a:p>
        </p:txBody>
      </p:sp>
      <p:graphicFrame>
        <p:nvGraphicFramePr>
          <p:cNvPr id="11" name="Table 10" descr="Table showing the % of adults in Wales using each platform for news nowadays:&#10;TV channel: 74%&#10;Newspaper: 27%&#10;Radio station: 47%&#10;Social media: 46%&#10;Other website/app: 48%">
            <a:extLst>
              <a:ext uri="{FF2B5EF4-FFF2-40B4-BE49-F238E27FC236}">
                <a16:creationId xmlns:a16="http://schemas.microsoft.com/office/drawing/2014/main" id="{84DCE86C-3C22-4C08-8C5E-D06C89D6A0C9}"/>
              </a:ext>
            </a:extLst>
          </p:cNvPr>
          <p:cNvGraphicFramePr>
            <a:graphicFrameLocks noGrp="1"/>
          </p:cNvGraphicFramePr>
          <p:nvPr>
            <p:extLst>
              <p:ext uri="{D42A27DB-BD31-4B8C-83A1-F6EECF244321}">
                <p14:modId xmlns:p14="http://schemas.microsoft.com/office/powerpoint/2010/main" val="2583205518"/>
              </p:ext>
            </p:extLst>
          </p:nvPr>
        </p:nvGraphicFramePr>
        <p:xfrm>
          <a:off x="357364" y="1683623"/>
          <a:ext cx="1987827" cy="1557318"/>
        </p:xfrm>
        <a:graphic>
          <a:graphicData uri="http://schemas.openxmlformats.org/drawingml/2006/table">
            <a:tbl>
              <a:tblPr bandRow="1"/>
              <a:tblGrid>
                <a:gridCol w="1415443">
                  <a:extLst>
                    <a:ext uri="{9D8B030D-6E8A-4147-A177-3AD203B41FA5}">
                      <a16:colId xmlns:a16="http://schemas.microsoft.com/office/drawing/2014/main" val="20000"/>
                    </a:ext>
                  </a:extLst>
                </a:gridCol>
                <a:gridCol w="572384">
                  <a:extLst>
                    <a:ext uri="{9D8B030D-6E8A-4147-A177-3AD203B41FA5}">
                      <a16:colId xmlns:a16="http://schemas.microsoft.com/office/drawing/2014/main" val="1101324498"/>
                    </a:ext>
                  </a:extLst>
                </a:gridCol>
              </a:tblGrid>
              <a:tr h="369028">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TV Channel</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74%</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extLst>
                  <a:ext uri="{0D108BD9-81ED-4DB2-BD59-A6C34878D82A}">
                    <a16:rowId xmlns:a16="http://schemas.microsoft.com/office/drawing/2014/main" val="10000"/>
                  </a:ext>
                </a:extLst>
              </a:tr>
              <a:tr h="36533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lnSpc>
                          <a:spcPct val="80000"/>
                        </a:lnSpc>
                      </a:pPr>
                      <a:r>
                        <a:rPr lang="en-GB" sz="1200">
                          <a:solidFill>
                            <a:schemeClr val="bg1"/>
                          </a:solidFill>
                        </a:rPr>
                        <a:t>Newspaper </a:t>
                      </a:r>
                      <a:br>
                        <a:rPr lang="en-GB" sz="1200">
                          <a:solidFill>
                            <a:schemeClr val="bg1"/>
                          </a:solidFill>
                        </a:rPr>
                      </a:br>
                      <a:r>
                        <a:rPr lang="en-GB" sz="900">
                          <a:solidFill>
                            <a:schemeClr val="bg1"/>
                          </a:solidFill>
                        </a:rPr>
                        <a:t>(print)</a:t>
                      </a:r>
                      <a:endParaRPr lang="en-US" sz="1200">
                        <a:solidFill>
                          <a:schemeClr val="tx1"/>
                        </a:solidFill>
                      </a:endParaRP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tc>
                  <a:txBody>
                    <a:bodyPr/>
                    <a:lstStyle/>
                    <a:p>
                      <a:pPr algn="ctr">
                        <a:lnSpc>
                          <a:spcPct val="80000"/>
                        </a:lnSpc>
                      </a:pPr>
                      <a:r>
                        <a:rPr lang="en-US" sz="1200">
                          <a:solidFill>
                            <a:schemeClr val="bg1"/>
                          </a:solidFill>
                        </a:rPr>
                        <a:t>27%</a:t>
                      </a: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extLst>
                  <a:ext uri="{0D108BD9-81ED-4DB2-BD59-A6C34878D82A}">
                    <a16:rowId xmlns:a16="http://schemas.microsoft.com/office/drawing/2014/main" val="10001"/>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Radio station</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47%</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extLst>
                  <a:ext uri="{0D108BD9-81ED-4DB2-BD59-A6C34878D82A}">
                    <a16:rowId xmlns:a16="http://schemas.microsoft.com/office/drawing/2014/main" val="10002"/>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bg1"/>
                          </a:solidFill>
                        </a:rPr>
                        <a:t>Social media</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bg1"/>
                          </a:solidFill>
                        </a:rPr>
                        <a:t>46%</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extLst>
                  <a:ext uri="{0D108BD9-81ED-4DB2-BD59-A6C34878D82A}">
                    <a16:rowId xmlns:a16="http://schemas.microsoft.com/office/drawing/2014/main" val="10003"/>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a:solidFill>
                            <a:schemeClr val="tx1"/>
                          </a:solidFill>
                        </a:rPr>
                        <a:t>Other website/app</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dirty="0">
                          <a:solidFill>
                            <a:schemeClr val="tx1"/>
                          </a:solidFill>
                        </a:rPr>
                        <a:t>48%</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A9C9BD02-06AC-4EEE-99B0-6C1B85B1EA31}"/>
              </a:ext>
            </a:extLst>
          </p:cNvPr>
          <p:cNvSpPr txBox="1"/>
          <p:nvPr/>
        </p:nvSpPr>
        <p:spPr>
          <a:xfrm>
            <a:off x="217699" y="3328936"/>
            <a:ext cx="2267159" cy="584775"/>
          </a:xfrm>
          <a:prstGeom prst="rect">
            <a:avLst/>
          </a:prstGeom>
          <a:noFill/>
        </p:spPr>
        <p:txBody>
          <a:bodyPr wrap="none" rtlCol="0">
            <a:spAutoFit/>
          </a:bodyPr>
          <a:lstStyle/>
          <a:p>
            <a:pPr algn="ctr"/>
            <a:r>
              <a:rPr lang="en-GB" sz="1200"/>
              <a:t>Average number of sources used:</a:t>
            </a:r>
          </a:p>
          <a:p>
            <a:pPr algn="ctr"/>
            <a:r>
              <a:rPr lang="en-GB" sz="2000" b="1"/>
              <a:t>7.4 </a:t>
            </a:r>
            <a:r>
              <a:rPr lang="en-GB" sz="1100"/>
              <a:t>(UK=8.8)</a:t>
            </a:r>
          </a:p>
        </p:txBody>
      </p:sp>
      <p:sp>
        <p:nvSpPr>
          <p:cNvPr id="7" name="TextBox 6">
            <a:extLst>
              <a:ext uri="{FF2B5EF4-FFF2-40B4-BE49-F238E27FC236}">
                <a16:creationId xmlns:a16="http://schemas.microsoft.com/office/drawing/2014/main" id="{246841A6-AA3A-400E-B447-BF0C2D14E63F}"/>
              </a:ext>
            </a:extLst>
          </p:cNvPr>
          <p:cNvSpPr txBox="1"/>
          <p:nvPr/>
        </p:nvSpPr>
        <p:spPr>
          <a:xfrm>
            <a:off x="0" y="5675730"/>
            <a:ext cx="5081666" cy="600164"/>
          </a:xfrm>
          <a:prstGeom prst="rect">
            <a:avLst/>
          </a:prstGeom>
          <a:noFill/>
        </p:spPr>
        <p:txBody>
          <a:bodyPr wrap="square" rtlCol="0">
            <a:spAutoFit/>
          </a:bodyPr>
          <a:lstStyle/>
          <a:p>
            <a:pPr lvl="0"/>
            <a:r>
              <a:rPr lang="en-GB" sz="1100" dirty="0">
                <a:solidFill>
                  <a:srgbClr val="38393A"/>
                </a:solidFill>
              </a:rPr>
              <a:t>Source: Ofcom News Consumption Survey 2021 – Combined CATI and ONLINE sample</a:t>
            </a:r>
          </a:p>
          <a:p>
            <a:pPr lvl="0"/>
            <a:r>
              <a:rPr lang="en-GB" sz="1100" dirty="0">
                <a:solidFill>
                  <a:srgbClr val="38393A"/>
                </a:solidFill>
              </a:rPr>
              <a:t>Question: </a:t>
            </a:r>
            <a:r>
              <a:rPr lang="nl-NL" sz="1100" dirty="0">
                <a:solidFill>
                  <a:srgbClr val="38393A"/>
                </a:solidFill>
              </a:rPr>
              <a:t>Which of the following platforms do you use for news nowadays?</a:t>
            </a:r>
            <a:endParaRPr lang="en-GB" sz="1100" dirty="0">
              <a:solidFill>
                <a:srgbClr val="38393A"/>
              </a:solidFill>
            </a:endParaRPr>
          </a:p>
          <a:p>
            <a:r>
              <a:rPr lang="en-GB" sz="1100" dirty="0"/>
              <a:t>Base: All adults 16+ in Wales, 2021=478</a:t>
            </a:r>
          </a:p>
        </p:txBody>
      </p:sp>
    </p:spTree>
    <p:extLst>
      <p:ext uri="{BB962C8B-B14F-4D97-AF65-F5344CB8AC3E}">
        <p14:creationId xmlns:p14="http://schemas.microsoft.com/office/powerpoint/2010/main" val="340141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25F4DC-3467-41B1-8036-C1B1B1DC2B3F}"/>
              </a:ext>
            </a:extLst>
          </p:cNvPr>
          <p:cNvSpPr txBox="1">
            <a:spLocks noGrp="1"/>
          </p:cNvSpPr>
          <p:nvPr>
            <p:ph type="title" idx="4294967295"/>
          </p:nvPr>
        </p:nvSpPr>
        <p:spPr>
          <a:xfrm>
            <a:off x="927084" y="434309"/>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TV channels used for news nowadays - Wales</a:t>
            </a:r>
          </a:p>
        </p:txBody>
      </p:sp>
      <p:graphicFrame>
        <p:nvGraphicFramePr>
          <p:cNvPr id="5" name="Chart 4" descr="Chart showing the TV channels used for news nowadays in Wales. BBC One is used by 57% of adults in Wales, ITV Wales is used by 38% and Sky News channel and BBC News Channel are both used by 26%.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536798957"/>
              </p:ext>
            </p:extLst>
          </p:nvPr>
        </p:nvGraphicFramePr>
        <p:xfrm>
          <a:off x="971005" y="1077891"/>
          <a:ext cx="10807337" cy="518551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2DD82799-8492-45DF-9009-2FB961D55F20}"/>
              </a:ext>
            </a:extLst>
          </p:cNvPr>
          <p:cNvSpPr txBox="1"/>
          <p:nvPr/>
        </p:nvSpPr>
        <p:spPr>
          <a:xfrm>
            <a:off x="0" y="5845155"/>
            <a:ext cx="7859110" cy="600164"/>
          </a:xfrm>
          <a:prstGeom prst="rect">
            <a:avLst/>
          </a:prstGeom>
          <a:noFill/>
        </p:spPr>
        <p:txBody>
          <a:bodyPr wrap="square" rtlCol="0">
            <a:spAutoFit/>
          </a:bodyPr>
          <a:lstStyle/>
          <a:p>
            <a:r>
              <a:rPr lang="en-GB" sz="1100"/>
              <a:t>Source: Ofcom News Consumption Survey 2021 </a:t>
            </a:r>
            <a:r>
              <a:rPr lang="en-GB" sz="1100">
                <a:solidFill>
                  <a:srgbClr val="38393A"/>
                </a:solidFill>
              </a:rPr>
              <a:t>– ONLINE sample only</a:t>
            </a:r>
            <a:endParaRPr lang="en-GB" sz="1100"/>
          </a:p>
          <a:p>
            <a:r>
              <a:rPr lang="en-GB" sz="1100"/>
              <a:t>Question: &lt;D2a&gt; Thinking specifically about television, which of the following do you use for news nowadays?</a:t>
            </a:r>
          </a:p>
          <a:p>
            <a:r>
              <a:rPr lang="en-GB" sz="1100"/>
              <a:t>Base: All adults 16+ in Wales (252). Any source with lower than 3% excluded from the chart.</a:t>
            </a:r>
          </a:p>
        </p:txBody>
      </p:sp>
    </p:spTree>
    <p:extLst>
      <p:ext uri="{BB962C8B-B14F-4D97-AF65-F5344CB8AC3E}">
        <p14:creationId xmlns:p14="http://schemas.microsoft.com/office/powerpoint/2010/main" val="280777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E814A6-E141-4250-98E3-3EF70EABF99B}"/>
              </a:ext>
            </a:extLst>
          </p:cNvPr>
          <p:cNvSpPr txBox="1">
            <a:spLocks noGrp="1"/>
          </p:cNvSpPr>
          <p:nvPr>
            <p:ph type="title" idx="4294967295"/>
          </p:nvPr>
        </p:nvSpPr>
        <p:spPr>
          <a:xfrm>
            <a:off x="278295"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Social media sources used for news nowadays - Wales</a:t>
            </a:r>
          </a:p>
        </p:txBody>
      </p:sp>
      <p:graphicFrame>
        <p:nvGraphicFramePr>
          <p:cNvPr id="5" name="Chart 4" descr="Chart showing the social media sources used for news nowadays in Wales. The top source is Facebook at 34%, followed by Twitter at 25%. Other sources include Instagram, WhatsApp and Snapchat.">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438742826"/>
              </p:ext>
            </p:extLst>
          </p:nvPr>
        </p:nvGraphicFramePr>
        <p:xfrm>
          <a:off x="592974" y="1123122"/>
          <a:ext cx="10307781" cy="51534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8D20C47E-F698-436B-8324-7B14B517DCA2}"/>
              </a:ext>
            </a:extLst>
          </p:cNvPr>
          <p:cNvSpPr txBox="1"/>
          <p:nvPr/>
        </p:nvSpPr>
        <p:spPr>
          <a:xfrm>
            <a:off x="0" y="5799824"/>
            <a:ext cx="7859110" cy="600164"/>
          </a:xfrm>
          <a:prstGeom prst="rect">
            <a:avLst/>
          </a:prstGeom>
          <a:noFill/>
        </p:spPr>
        <p:txBody>
          <a:bodyPr wrap="square" rtlCol="0">
            <a:spAutoFit/>
          </a:bodyPr>
          <a:lstStyle/>
          <a:p>
            <a:r>
              <a:rPr lang="en-GB" sz="1100"/>
              <a:t>Source: Ofcom News Consumption Survey 2021</a:t>
            </a:r>
            <a:r>
              <a:rPr lang="en-GB" sz="1100">
                <a:solidFill>
                  <a:srgbClr val="38393A"/>
                </a:solidFill>
              </a:rPr>
              <a:t> – ONLINE sample only</a:t>
            </a:r>
            <a:endParaRPr lang="en-GB" sz="1100"/>
          </a:p>
          <a:p>
            <a:r>
              <a:rPr lang="en-GB" sz="1100"/>
              <a:t>Question: &lt;D7a&gt; Thinking specifically about social media (on any device), which of the following do you use to access news nowadays? </a:t>
            </a:r>
          </a:p>
          <a:p>
            <a:r>
              <a:rPr lang="en-GB" sz="1100"/>
              <a:t>Base: All adults 16+ in Wales (252). Any source with lower than 2% excluded from the chart.</a:t>
            </a:r>
          </a:p>
        </p:txBody>
      </p:sp>
    </p:spTree>
    <p:extLst>
      <p:ext uri="{BB962C8B-B14F-4D97-AF65-F5344CB8AC3E}">
        <p14:creationId xmlns:p14="http://schemas.microsoft.com/office/powerpoint/2010/main" val="402687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674535" y="543928"/>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Other internet sources used for news nowadays – Wales</a:t>
            </a:r>
          </a:p>
        </p:txBody>
      </p:sp>
      <p:graphicFrame>
        <p:nvGraphicFramePr>
          <p:cNvPr id="5" name="Chart 4" descr="Chart showing other internet sources besides social media being used for news nowadays in Wales. There are a wide variety of sources shown, ranging from BBC website or app at 31% and the Guardian website/app at 15% to newspaper websites or apps at 3% and 2%. 10% of adults in Wales use 'any Wales based news websites or apps'.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4002913319"/>
              </p:ext>
            </p:extLst>
          </p:nvPr>
        </p:nvGraphicFramePr>
        <p:xfrm>
          <a:off x="208344" y="912735"/>
          <a:ext cx="11794603" cy="478809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F008B32E-D4E0-4C97-90DB-4A4B6B775D34}"/>
              </a:ext>
            </a:extLst>
          </p:cNvPr>
          <p:cNvSpPr txBox="1"/>
          <p:nvPr/>
        </p:nvSpPr>
        <p:spPr>
          <a:xfrm>
            <a:off x="0" y="5700825"/>
            <a:ext cx="7859110" cy="769441"/>
          </a:xfrm>
          <a:prstGeom prst="rect">
            <a:avLst/>
          </a:prstGeom>
          <a:noFill/>
        </p:spPr>
        <p:txBody>
          <a:bodyPr wrap="square" rtlCol="0">
            <a:spAutoFit/>
          </a:bodyPr>
          <a:lstStyle/>
          <a:p>
            <a:r>
              <a:rPr lang="en-GB" sz="1100"/>
              <a:t>Source: Ofcom News Consumption Survey 2021</a:t>
            </a:r>
            <a:r>
              <a:rPr lang="en-GB" sz="1100">
                <a:solidFill>
                  <a:srgbClr val="38393A"/>
                </a:solidFill>
              </a:rPr>
              <a:t> – ONLINE sample only</a:t>
            </a:r>
            <a:endParaRPr lang="en-GB" sz="1100"/>
          </a:p>
          <a:p>
            <a:r>
              <a:rPr lang="en-GB" sz="1100"/>
              <a:t>Question: &lt;D8a&gt; Thinking specifically about other internet sources (including apps), on any device, which of the following do you use for news nowadays? </a:t>
            </a:r>
          </a:p>
          <a:p>
            <a:r>
              <a:rPr lang="en-GB" sz="1100"/>
              <a:t>Base: All adults 16+ in Wales (252). Any source with lower than 2% excluded from the chart.</a:t>
            </a:r>
          </a:p>
        </p:txBody>
      </p:sp>
    </p:spTree>
    <p:extLst>
      <p:ext uri="{BB962C8B-B14F-4D97-AF65-F5344CB8AC3E}">
        <p14:creationId xmlns:p14="http://schemas.microsoft.com/office/powerpoint/2010/main" val="13344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Daily newspapers (print) used for news nowadays - Wales</a:t>
            </a:r>
          </a:p>
        </p:txBody>
      </p:sp>
      <p:graphicFrame>
        <p:nvGraphicFramePr>
          <p:cNvPr id="5" name="Chart 4" descr="Chart showing the daily newspapers (print) used for news nowadays in Wales. 9% of adults in Wales use The Daily Mail for news, with 9% also using The Sun and 4% using The Daily Mirror.">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691763184"/>
              </p:ext>
            </p:extLst>
          </p:nvPr>
        </p:nvGraphicFramePr>
        <p:xfrm>
          <a:off x="592974" y="114753"/>
          <a:ext cx="10307781" cy="480570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692A2B6-11D1-446F-ABF1-9CB8C41C59D0}"/>
              </a:ext>
            </a:extLst>
          </p:cNvPr>
          <p:cNvSpPr txBox="1"/>
          <p:nvPr/>
        </p:nvSpPr>
        <p:spPr>
          <a:xfrm>
            <a:off x="0" y="5891714"/>
            <a:ext cx="7859110" cy="600164"/>
          </a:xfrm>
          <a:prstGeom prst="rect">
            <a:avLst/>
          </a:prstGeom>
          <a:noFill/>
        </p:spPr>
        <p:txBody>
          <a:bodyPr wrap="square" rtlCol="0">
            <a:spAutoFit/>
          </a:bodyPr>
          <a:lstStyle/>
          <a:p>
            <a:r>
              <a:rPr lang="en-GB" sz="1100"/>
              <a:t>Source: Ofcom News Consumption Survey 2021</a:t>
            </a:r>
            <a:r>
              <a:rPr lang="en-GB" sz="1100">
                <a:solidFill>
                  <a:srgbClr val="38393A"/>
                </a:solidFill>
              </a:rPr>
              <a:t> – ONLINE sample only</a:t>
            </a:r>
            <a:endParaRPr lang="en-GB" sz="1100"/>
          </a:p>
          <a:p>
            <a:r>
              <a:rPr lang="en-GB" sz="1100"/>
              <a:t>Question: &lt;D3a&gt; Thinking specifically about daily newspaper(s), which of the following do you use for news nowadays? </a:t>
            </a:r>
          </a:p>
          <a:p>
            <a:r>
              <a:rPr lang="en-GB" sz="1100"/>
              <a:t>Base: All adults 16+ in Wales (252). Any source with lower than 2% excluded from the chart.</a:t>
            </a:r>
          </a:p>
        </p:txBody>
      </p:sp>
    </p:spTree>
    <p:extLst>
      <p:ext uri="{BB962C8B-B14F-4D97-AF65-F5344CB8AC3E}">
        <p14:creationId xmlns:p14="http://schemas.microsoft.com/office/powerpoint/2010/main" val="367115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464112" y="537991"/>
            <a:ext cx="10076069"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a:ln>
                  <a:noFill/>
                </a:ln>
                <a:solidFill>
                  <a:schemeClr val="tx1"/>
                </a:solidFill>
                <a:effectLst/>
                <a:uLnTx/>
                <a:uFillTx/>
                <a:latin typeface="+mn-lt"/>
                <a:ea typeface="+mn-ea"/>
                <a:cs typeface="+mn-cs"/>
              </a:rPr>
              <a:t>Print and online newspapers used for news nowadays - Wales</a:t>
            </a:r>
          </a:p>
        </p:txBody>
      </p:sp>
      <p:sp>
        <p:nvSpPr>
          <p:cNvPr id="3" name="TextBox 2">
            <a:extLst>
              <a:ext uri="{FF2B5EF4-FFF2-40B4-BE49-F238E27FC236}">
                <a16:creationId xmlns:a16="http://schemas.microsoft.com/office/drawing/2014/main" id="{8927A925-DF69-4F31-9F2B-17164AE1D317}"/>
              </a:ext>
            </a:extLst>
          </p:cNvPr>
          <p:cNvSpPr txBox="1"/>
          <p:nvPr/>
        </p:nvSpPr>
        <p:spPr>
          <a:xfrm>
            <a:off x="1651819" y="933168"/>
            <a:ext cx="4623573" cy="307777"/>
          </a:xfrm>
          <a:prstGeom prst="rect">
            <a:avLst/>
          </a:prstGeom>
          <a:noFill/>
        </p:spPr>
        <p:txBody>
          <a:bodyPr wrap="none" rtlCol="0">
            <a:spAutoFit/>
          </a:bodyPr>
          <a:lstStyle/>
          <a:p>
            <a:r>
              <a:rPr lang="en-GB" sz="1400"/>
              <a:t>Combined daily and Sunday newspapers/websites and apps*</a:t>
            </a:r>
          </a:p>
        </p:txBody>
      </p:sp>
      <p:graphicFrame>
        <p:nvGraphicFramePr>
          <p:cNvPr id="5" name="Chart 4" descr="Chart showing the combined figures for both print and online newspapers used for news nowadays in Wales. These figures include usage of daily print and Sunday papers, as well as their counterpart websites or apps. 18% of adults in Wales use the Mail, with 17% using the Guardian and 13% using the Sun for news. 9% use Western Mail and 4% use the Daily Post.">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368531525"/>
              </p:ext>
            </p:extLst>
          </p:nvPr>
        </p:nvGraphicFramePr>
        <p:xfrm>
          <a:off x="252114" y="999656"/>
          <a:ext cx="11052027" cy="428796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ACFF337D-576E-4E27-AD7A-6A52EF80E779}"/>
              </a:ext>
            </a:extLst>
          </p:cNvPr>
          <p:cNvSpPr txBox="1"/>
          <p:nvPr/>
        </p:nvSpPr>
        <p:spPr>
          <a:xfrm>
            <a:off x="0" y="5370834"/>
            <a:ext cx="7859110" cy="1107996"/>
          </a:xfrm>
          <a:prstGeom prst="rect">
            <a:avLst/>
          </a:prstGeom>
          <a:noFill/>
        </p:spPr>
        <p:txBody>
          <a:bodyPr wrap="square" rtlCol="0">
            <a:spAutoFit/>
          </a:bodyPr>
          <a:lstStyle/>
          <a:p>
            <a:r>
              <a:rPr lang="en-GB" sz="1100"/>
              <a:t>Source: Ofcom News Consumption Survey 2021</a:t>
            </a:r>
            <a:r>
              <a:rPr lang="en-GB" sz="1100">
                <a:solidFill>
                  <a:srgbClr val="38393A"/>
                </a:solidFill>
              </a:rPr>
              <a:t> – ONLINE sample only</a:t>
            </a:r>
            <a:endParaRPr lang="en-GB" sz="1100"/>
          </a:p>
          <a:p>
            <a:r>
              <a:rPr lang="en-GB" sz="1100"/>
              <a:t>Question: &lt;D3a&gt; Thinking specifically about daily newspaper(s), which of the following do you use for news nowadays? &lt;D4a&gt; Thinking specifically about weekly newspaper(s), which of the following do you use for news nowadays? &lt;D8a&gt; Thinking specifically about other internet sources (including apps) which of the following do you use for news nowadays?</a:t>
            </a:r>
          </a:p>
          <a:p>
            <a:r>
              <a:rPr lang="en-GB" sz="1100"/>
              <a:t>Base: All adults 16+ in Wales (252). Any source with lower than 2% excluded from the chart.</a:t>
            </a:r>
          </a:p>
          <a:p>
            <a:r>
              <a:rPr lang="en-GB" sz="1100"/>
              <a:t>*This chart includes individual title responses from nations ‘write-in’ codes</a:t>
            </a:r>
          </a:p>
        </p:txBody>
      </p:sp>
    </p:spTree>
    <p:extLst>
      <p:ext uri="{BB962C8B-B14F-4D97-AF65-F5344CB8AC3E}">
        <p14:creationId xmlns:p14="http://schemas.microsoft.com/office/powerpoint/2010/main" val="1809593527"/>
      </p:ext>
    </p:extLst>
  </p:cSld>
  <p:clrMapOvr>
    <a:masterClrMapping/>
  </p:clrMapOvr>
</p:sld>
</file>

<file path=ppt/theme/theme1.xml><?xml version="1.0" encoding="utf-8"?>
<a:theme xmlns:a="http://schemas.openxmlformats.org/drawingml/2006/main" name="Ofcom Corporate PPT_update">
  <a:themeElements>
    <a:clrScheme name="Ofcom Corporate RGB">
      <a:dk1>
        <a:srgbClr val="38393A"/>
      </a:dk1>
      <a:lt1>
        <a:srgbClr val="FFFFFF"/>
      </a:lt1>
      <a:dk2>
        <a:srgbClr val="532A57"/>
      </a:dk2>
      <a:lt2>
        <a:srgbClr val="81276D"/>
      </a:lt2>
      <a:accent1>
        <a:srgbClr val="B6CA4B"/>
      </a:accent1>
      <a:accent2>
        <a:srgbClr val="AE153B"/>
      </a:accent2>
      <a:accent3>
        <a:srgbClr val="C51370"/>
      </a:accent3>
      <a:accent4>
        <a:srgbClr val="0F9ECA"/>
      </a:accent4>
      <a:accent5>
        <a:srgbClr val="E8B738"/>
      </a:accent5>
      <a:accent6>
        <a:srgbClr val="E27B29"/>
      </a:accent6>
      <a:hlink>
        <a:srgbClr val="5980E4"/>
      </a:hlink>
      <a:folHlink>
        <a:srgbClr val="9F32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xternal PowerPoint template July 2017 (widescreen)" id="{06FE3C04-9B87-40D8-B44E-3DC45E9E4542}" vid="{95EB207B-F32E-4E70-AF90-05D93A52E1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ceivedTime xmlns="341f3a21-500e-418d-b220-102a9842abf4" xsi:nil="true"/>
    <SentOn xmlns="341f3a21-500e-418d-b220-102a9842abf4" xsi:nil="true"/>
    <Attach_x0020_count xmlns="4e63d6d3-ad65-4617-8f4e-78795943176f" xsi:nil="true"/>
    <Classification xmlns="c5f543e3-8063-4253-bd42-47ca496057f8" xsi:nil="true"/>
    <To xmlns="341f3a21-500e-418d-b220-102a9842abf4" xsi:nil="true"/>
    <mvFrom xmlns="c5f543e3-8063-4253-bd42-47ca496057f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Project document" ma:contentTypeID="0x010100CAA12C5105342047A1E5FE66CBFB4107B300DD2EFBCE36997D44BC7BB0FB172EEE65" ma:contentTypeVersion="8" ma:contentTypeDescription="general document relating to project&#10;" ma:contentTypeScope="" ma:versionID="52cf3e434e5b235626eebd61898da654">
  <xsd:schema xmlns:xsd="http://www.w3.org/2001/XMLSchema" xmlns:xs="http://www.w3.org/2001/XMLSchema" xmlns:p="http://schemas.microsoft.com/office/2006/metadata/properties" xmlns:ns3="c5f543e3-8063-4253-bd42-47ca496057f8" xmlns:ns4="341f3a21-500e-418d-b220-102a9842abf4" xmlns:ns5="4e63d6d3-ad65-4617-8f4e-78795943176f" targetNamespace="http://schemas.microsoft.com/office/2006/metadata/properties" ma:root="true" ma:fieldsID="54bae27713031ba2b03a43da47a7fbb9" ns3:_="" ns4:_="" ns5:_="">
    <xsd:import namespace="c5f543e3-8063-4253-bd42-47ca496057f8"/>
    <xsd:import namespace="341f3a21-500e-418d-b220-102a9842abf4"/>
    <xsd:import namespace="4e63d6d3-ad65-4617-8f4e-78795943176f"/>
    <xsd:element name="properties">
      <xsd:complexType>
        <xsd:sequence>
          <xsd:element name="documentManagement">
            <xsd:complexType>
              <xsd:all>
                <xsd:element ref="ns3:Classification" minOccurs="0"/>
                <xsd:element ref="ns4:ReceivedTime" minOccurs="0"/>
                <xsd:element ref="ns5:Attach_x0020_count" minOccurs="0"/>
                <xsd:element ref="ns4:To" minOccurs="0"/>
                <xsd:element ref="ns4:SentOn" minOccurs="0"/>
                <xsd:element ref="ns3:mvFro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f543e3-8063-4253-bd42-47ca496057f8" elementFormDefault="qualified">
    <xsd:import namespace="http://schemas.microsoft.com/office/2006/documentManagement/types"/>
    <xsd:import namespace="http://schemas.microsoft.com/office/infopath/2007/PartnerControls"/>
    <xsd:element name="Classification" ma:index="9" nillable="true" ma:displayName="Classification" ma:format="Dropdown" ma:internalName="Classification">
      <xsd:simpleType>
        <xsd:restriction base="dms:Choice">
          <xsd:enumeration value="PROTECTED"/>
          <xsd:enumeration value="CONFIDENTIAL"/>
          <xsd:enumeration value="HIGHLY SENSITIVE"/>
        </xsd:restriction>
      </xsd:simpleType>
    </xsd:element>
    <xsd:element name="mvFrom" ma:index="14" nillable="true" ma:displayName="From" ma:description="Auto-populated by saved email" ma:internalName="mvFrom">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1f3a21-500e-418d-b220-102a9842abf4" elementFormDefault="qualified">
    <xsd:import namespace="http://schemas.microsoft.com/office/2006/documentManagement/types"/>
    <xsd:import namespace="http://schemas.microsoft.com/office/infopath/2007/PartnerControls"/>
    <xsd:element name="ReceivedTime" ma:index="10" nillable="true" ma:displayName="ReceivedTime" ma:description="Auto-populated by saved email" ma:format="DateTime" ma:internalName="ReceivedTime">
      <xsd:simpleType>
        <xsd:restriction base="dms:DateTime"/>
      </xsd:simpleType>
    </xsd:element>
    <xsd:element name="To" ma:index="12" nillable="true" ma:displayName="To" ma:description="Auto-populated by saved email" ma:internalName="To">
      <xsd:simpleType>
        <xsd:restriction base="dms:Text">
          <xsd:maxLength value="255"/>
        </xsd:restriction>
      </xsd:simpleType>
    </xsd:element>
    <xsd:element name="SentOn" ma:index="13" nillable="true" ma:displayName="SentOn" ma:description="Auto-populated by saved email" ma:format="DateTime" ma:internalName="SentOn">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4e63d6d3-ad65-4617-8f4e-78795943176f" elementFormDefault="qualified">
    <xsd:import namespace="http://schemas.microsoft.com/office/2006/documentManagement/types"/>
    <xsd:import namespace="http://schemas.microsoft.com/office/infopath/2007/PartnerControls"/>
    <xsd:element name="Attach_x0020_count" ma:index="11" nillable="true" ma:displayName="Attach count" ma:decimals="0" ma:description="Auto-populated by saved email" ma:internalName="Attach_x0020_count">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9069ab6e-cbb1-4306-ad7e-01a48c91ef8b" ContentTypeId="0x010100CAA12C5105342047A1E5FE66CBFB4107B3" PreviousValue="false"/>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terms/"/>
    <ds:schemaRef ds:uri="http://schemas.microsoft.com/office/infopath/2007/PartnerControls"/>
    <ds:schemaRef ds:uri="http://schemas.microsoft.com/office/2006/documentManagement/types"/>
    <ds:schemaRef ds:uri="c5f543e3-8063-4253-bd42-47ca496057f8"/>
    <ds:schemaRef ds:uri="http://purl.org/dc/elements/1.1/"/>
    <ds:schemaRef ds:uri="http://schemas.microsoft.com/office/2006/metadata/properties"/>
    <ds:schemaRef ds:uri="http://schemas.openxmlformats.org/package/2006/metadata/core-properties"/>
    <ds:schemaRef ds:uri="4e63d6d3-ad65-4617-8f4e-78795943176f"/>
    <ds:schemaRef ds:uri="341f3a21-500e-418d-b220-102a9842abf4"/>
    <ds:schemaRef ds:uri="http://www.w3.org/XML/1998/namespace"/>
    <ds:schemaRef ds:uri="http://purl.org/dc/dcmitype/"/>
  </ds:schemaRefs>
</ds:datastoreItem>
</file>

<file path=customXml/itemProps3.xml><?xml version="1.0" encoding="utf-8"?>
<ds:datastoreItem xmlns:ds="http://schemas.openxmlformats.org/officeDocument/2006/customXml" ds:itemID="{40872947-FA04-4503-9F6A-93F6DE8795EE}">
  <ds:schemaRefs>
    <ds:schemaRef ds:uri="341f3a21-500e-418d-b220-102a9842abf4"/>
    <ds:schemaRef ds:uri="4e63d6d3-ad65-4617-8f4e-78795943176f"/>
    <ds:schemaRef ds:uri="c5f543e3-8063-4253-bd42-47ca496057f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19D451CD-4C1C-4BEE-B0EC-140FDB4DC433}">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External PowerPoint template July 2017 (widescreen)</Template>
  <TotalTime>2099</TotalTime>
  <Words>1592</Words>
  <Application>Microsoft Office PowerPoint</Application>
  <PresentationFormat>Widescreen</PresentationFormat>
  <Paragraphs>172</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Ofcom Corporate PPT_update</vt:lpstr>
      <vt:lpstr>News Consumption  Survey 2021</vt:lpstr>
      <vt:lpstr>About the News Consumption report 2021</vt:lpstr>
      <vt:lpstr>Key findings from the 2021 report </vt:lpstr>
      <vt:lpstr>Top 20 news sources used in Wales*  % of adults in Wales using each source for news nowadays</vt:lpstr>
      <vt:lpstr>TV channels used for news nowadays - Wales</vt:lpstr>
      <vt:lpstr>Social media sources used for news nowadays - Wales</vt:lpstr>
      <vt:lpstr>Other internet sources used for news nowadays – Wales</vt:lpstr>
      <vt:lpstr>Daily newspapers (print) used for news nowadays - Wales</vt:lpstr>
      <vt:lpstr>Print and online newspapers used for news nowadays - Wales</vt:lpstr>
      <vt:lpstr>Radio sources used for news nowadays - Wales</vt:lpstr>
      <vt:lpstr>Level of interest in news about own nation, by nation</vt:lpstr>
      <vt:lpstr>Sources used to access news about own nation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Preston</dc:creator>
  <cp:lastModifiedBy>John William Carey</cp:lastModifiedBy>
  <cp:revision>2</cp:revision>
  <dcterms:created xsi:type="dcterms:W3CDTF">2019-08-28T13:09:47Z</dcterms:created>
  <dcterms:modified xsi:type="dcterms:W3CDTF">2021-07-22T13:51:02Z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0x010100CAA12C5105342047A1E5FE66CBFB4107B300DD2EFBCE36997D44BC7BB0FB172EEE65</vt:lpwstr>
  </property>
  <property fmtid="{D5CDD505-2E9C-101B-9397-08002B2CF9AE}" pid="3" name="MSIP_Label_5a50d26f-5c2c-4137-8396-1b24eb24286c_Enabled">
    <vt:lpwstr>True</vt:lpwstr>
  </property>
  <property fmtid="{D5CDD505-2E9C-101B-9397-08002B2CF9AE}" pid="4" name="MSIP_Label_5a50d26f-5c2c-4137-8396-1b24eb24286c_SiteId">
    <vt:lpwstr>0af648de-310c-4068-8ae4-f9418bae24cc</vt:lpwstr>
  </property>
  <property fmtid="{D5CDD505-2E9C-101B-9397-08002B2CF9AE}" pid="5" name="MSIP_Label_5a50d26f-5c2c-4137-8396-1b24eb24286c_Owner">
    <vt:lpwstr>Amy.Preston@ofcom.org.uk</vt:lpwstr>
  </property>
  <property fmtid="{D5CDD505-2E9C-101B-9397-08002B2CF9AE}" pid="6" name="MSIP_Label_5a50d26f-5c2c-4137-8396-1b24eb24286c_SetDate">
    <vt:lpwstr>2019-08-28T14:06:54.4869972Z</vt:lpwstr>
  </property>
  <property fmtid="{D5CDD505-2E9C-101B-9397-08002B2CF9AE}" pid="7" name="MSIP_Label_5a50d26f-5c2c-4137-8396-1b24eb24286c_Name">
    <vt:lpwstr>Protected</vt:lpwstr>
  </property>
  <property fmtid="{D5CDD505-2E9C-101B-9397-08002B2CF9AE}" pid="8" name="MSIP_Label_5a50d26f-5c2c-4137-8396-1b24eb24286c_Application">
    <vt:lpwstr>Microsoft Azure Information Protection</vt:lpwstr>
  </property>
  <property fmtid="{D5CDD505-2E9C-101B-9397-08002B2CF9AE}" pid="9" name="MSIP_Label_5a50d26f-5c2c-4137-8396-1b24eb24286c_Extended_MSFT_Method">
    <vt:lpwstr>Manual</vt:lpwstr>
  </property>
  <property fmtid="{D5CDD505-2E9C-101B-9397-08002B2CF9AE}" pid="10" name="Sensitivity">
    <vt:lpwstr>Protected</vt:lpwstr>
  </property>
</Properties>
</file>